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20"/>
  </p:notesMasterIdLst>
  <p:sldIdLst>
    <p:sldId id="257" r:id="rId3"/>
    <p:sldId id="261" r:id="rId4"/>
    <p:sldId id="270" r:id="rId5"/>
    <p:sldId id="262" r:id="rId6"/>
    <p:sldId id="271" r:id="rId7"/>
    <p:sldId id="276" r:id="rId8"/>
    <p:sldId id="273" r:id="rId9"/>
    <p:sldId id="275" r:id="rId10"/>
    <p:sldId id="277" r:id="rId11"/>
    <p:sldId id="280" r:id="rId12"/>
    <p:sldId id="278" r:id="rId13"/>
    <p:sldId id="279" r:id="rId14"/>
    <p:sldId id="281" r:id="rId15"/>
    <p:sldId id="282" r:id="rId16"/>
    <p:sldId id="283" r:id="rId17"/>
    <p:sldId id="268"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0" autoAdjust="0"/>
  </p:normalViewPr>
  <p:slideViewPr>
    <p:cSldViewPr showGuides="1">
      <p:cViewPr varScale="1">
        <p:scale>
          <a:sx n="82" d="100"/>
          <a:sy n="82" d="100"/>
        </p:scale>
        <p:origin x="643" y="7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6BCF2-1753-4799-97DA-2A44114CC240}" type="datetimeFigureOut">
              <a:rPr lang="en-IE" smtClean="0"/>
              <a:t>17/05/2020</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37EA1-0D9F-4FA8-BE3D-2F3D5794A2C3}" type="slidenum">
              <a:rPr lang="en-IE" smtClean="0"/>
              <a:t>‹#›</a:t>
            </a:fld>
            <a:endParaRPr lang="en-IE"/>
          </a:p>
        </p:txBody>
      </p:sp>
    </p:spTree>
    <p:extLst>
      <p:ext uri="{BB962C8B-B14F-4D97-AF65-F5344CB8AC3E}">
        <p14:creationId xmlns:p14="http://schemas.microsoft.com/office/powerpoint/2010/main" val="4080100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2400" dirty="0"/>
              <a:t>The purpose of todays session is:</a:t>
            </a:r>
          </a:p>
          <a:p>
            <a:endParaRPr lang="en-IE" sz="2400" dirty="0"/>
          </a:p>
          <a:p>
            <a:r>
              <a:rPr lang="en-IE" sz="2400" dirty="0"/>
              <a:t>To provide you with a brief overview of my project and demonstrate a implementation of the project. The focus of this presentation will primarily be related to the background of the project and demonstration of the project.</a:t>
            </a:r>
          </a:p>
          <a:p>
            <a:endParaRPr lang="en-GB" sz="2400" dirty="0"/>
          </a:p>
        </p:txBody>
      </p:sp>
      <p:sp>
        <p:nvSpPr>
          <p:cNvPr id="4" name="Slide Number Placeholder 3"/>
          <p:cNvSpPr>
            <a:spLocks noGrp="1"/>
          </p:cNvSpPr>
          <p:nvPr>
            <p:ph type="sldNum" sz="quarter" idx="5"/>
          </p:nvPr>
        </p:nvSpPr>
        <p:spPr/>
        <p:txBody>
          <a:bodyPr/>
          <a:lstStyle/>
          <a:p>
            <a:fld id="{F5F37EA1-0D9F-4FA8-BE3D-2F3D5794A2C3}" type="slidenum">
              <a:rPr lang="en-IE" smtClean="0"/>
              <a:t>2</a:t>
            </a:fld>
            <a:endParaRPr lang="en-IE"/>
          </a:p>
        </p:txBody>
      </p:sp>
    </p:spTree>
    <p:extLst>
      <p:ext uri="{BB962C8B-B14F-4D97-AF65-F5344CB8AC3E}">
        <p14:creationId xmlns:p14="http://schemas.microsoft.com/office/powerpoint/2010/main" val="262246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primary goal of this project is to show the capabilities of HLS, </a:t>
            </a:r>
            <a:r>
              <a:rPr lang="en-IE" dirty="0" err="1"/>
              <a:t>aswell</a:t>
            </a:r>
            <a:r>
              <a:rPr lang="en-IE" dirty="0"/>
              <a:t> as demonstrate the benefits of encoding onto an FPGA rather than a more standard microcontroller.</a:t>
            </a:r>
          </a:p>
          <a:p>
            <a:endParaRPr lang="en-IE" dirty="0"/>
          </a:p>
          <a:p>
            <a:endParaRPr lang="en-IE" dirty="0"/>
          </a:p>
        </p:txBody>
      </p:sp>
      <p:sp>
        <p:nvSpPr>
          <p:cNvPr id="4" name="Slide Number Placeholder 3"/>
          <p:cNvSpPr>
            <a:spLocks noGrp="1"/>
          </p:cNvSpPr>
          <p:nvPr>
            <p:ph type="sldNum" sz="quarter" idx="5"/>
          </p:nvPr>
        </p:nvSpPr>
        <p:spPr/>
        <p:txBody>
          <a:bodyPr/>
          <a:lstStyle/>
          <a:p>
            <a:fld id="{F5F37EA1-0D9F-4FA8-BE3D-2F3D5794A2C3}" type="slidenum">
              <a:rPr lang="en-IE" smtClean="0"/>
              <a:t>3</a:t>
            </a:fld>
            <a:endParaRPr lang="en-IE"/>
          </a:p>
        </p:txBody>
      </p:sp>
    </p:spTree>
    <p:extLst>
      <p:ext uri="{BB962C8B-B14F-4D97-AF65-F5344CB8AC3E}">
        <p14:creationId xmlns:p14="http://schemas.microsoft.com/office/powerpoint/2010/main" val="2120875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FPGAs are commonly programmed using Hardware Description Languages (HDLs), such as VHDL or Verilog.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HDLs allow for a high degree of system control; however, they are often very verbose and time-consuming.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Therefore a alternative was developed HLS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While this does reduce the customization potential of standard HDLs, it allows for the use of the FPGAs increased energy efficiency, without the time delays associated with converting an algorithm to an HDL by hand.</a:t>
            </a:r>
          </a:p>
          <a:p>
            <a:endParaRPr lang="en-IE" dirty="0"/>
          </a:p>
        </p:txBody>
      </p:sp>
      <p:sp>
        <p:nvSpPr>
          <p:cNvPr id="4" name="Slide Number Placeholder 3"/>
          <p:cNvSpPr>
            <a:spLocks noGrp="1"/>
          </p:cNvSpPr>
          <p:nvPr>
            <p:ph type="sldNum" sz="quarter" idx="5"/>
          </p:nvPr>
        </p:nvSpPr>
        <p:spPr/>
        <p:txBody>
          <a:bodyPr/>
          <a:lstStyle/>
          <a:p>
            <a:fld id="{F5F37EA1-0D9F-4FA8-BE3D-2F3D5794A2C3}" type="slidenum">
              <a:rPr lang="en-IE" smtClean="0"/>
              <a:t>4</a:t>
            </a:fld>
            <a:endParaRPr lang="en-IE"/>
          </a:p>
        </p:txBody>
      </p:sp>
    </p:spTree>
    <p:extLst>
      <p:ext uri="{BB962C8B-B14F-4D97-AF65-F5344CB8AC3E}">
        <p14:creationId xmlns:p14="http://schemas.microsoft.com/office/powerpoint/2010/main" val="59313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Terrain Mapping System:</a:t>
            </a:r>
          </a:p>
          <a:p>
            <a:r>
              <a:rPr lang="en-IE" dirty="0"/>
              <a:t>Over the course of the project many different versions of Terrain Mapping were considered:</a:t>
            </a:r>
          </a:p>
          <a:p>
            <a:pPr lvl="1"/>
            <a:r>
              <a:rPr lang="en-IE" dirty="0"/>
              <a:t>1) Mean Shift Image Segmentation:</a:t>
            </a:r>
          </a:p>
          <a:p>
            <a:pPr lvl="1"/>
            <a:r>
              <a:rPr lang="en-IE" dirty="0"/>
              <a:t>	Cluster’s Pixels together and then calculates Terrain Based on the clusters.</a:t>
            </a:r>
          </a:p>
          <a:p>
            <a:pPr lvl="1"/>
            <a:r>
              <a:rPr lang="en-IE" dirty="0"/>
              <a:t>	Found unsuitable as Mean Shift Image Segmentation is designed for Terrain Perception but not mapping.</a:t>
            </a:r>
          </a:p>
          <a:p>
            <a:pPr lvl="1"/>
            <a:endParaRPr lang="en-IE" dirty="0"/>
          </a:p>
          <a:p>
            <a:pPr lvl="1"/>
            <a:r>
              <a:rPr lang="en-IE" dirty="0"/>
              <a:t>2) Simultaneous Localization And Mapping (SLAM):</a:t>
            </a:r>
          </a:p>
          <a:p>
            <a:pPr lvl="2"/>
            <a:r>
              <a:rPr lang="en-IE" dirty="0"/>
              <a:t>Relates to the problem of constructing a map of an unknown environment while simultaneously keeping track of a system's location within said environment.</a:t>
            </a:r>
          </a:p>
          <a:p>
            <a:pPr lvl="2"/>
            <a:r>
              <a:rPr lang="en-IE" dirty="0"/>
              <a:t>Multiple Variants: ORB-SLAM, </a:t>
            </a:r>
            <a:r>
              <a:rPr lang="en-IE" dirty="0" err="1"/>
              <a:t>FastSLAM</a:t>
            </a:r>
            <a:r>
              <a:rPr lang="en-IE" dirty="0"/>
              <a:t>, </a:t>
            </a:r>
            <a:r>
              <a:rPr lang="en-IE" dirty="0" err="1"/>
              <a:t>tinySLAM</a:t>
            </a:r>
            <a:r>
              <a:rPr lang="en-IE" dirty="0"/>
              <a:t>.</a:t>
            </a:r>
          </a:p>
        </p:txBody>
      </p:sp>
      <p:sp>
        <p:nvSpPr>
          <p:cNvPr id="4" name="Slide Number Placeholder 3"/>
          <p:cNvSpPr>
            <a:spLocks noGrp="1"/>
          </p:cNvSpPr>
          <p:nvPr>
            <p:ph type="sldNum" sz="quarter" idx="5"/>
          </p:nvPr>
        </p:nvSpPr>
        <p:spPr/>
        <p:txBody>
          <a:bodyPr/>
          <a:lstStyle/>
          <a:p>
            <a:fld id="{F5F37EA1-0D9F-4FA8-BE3D-2F3D5794A2C3}" type="slidenum">
              <a:rPr lang="en-IE" smtClean="0"/>
              <a:t>5</a:t>
            </a:fld>
            <a:endParaRPr lang="en-IE"/>
          </a:p>
        </p:txBody>
      </p:sp>
    </p:spTree>
    <p:extLst>
      <p:ext uri="{BB962C8B-B14F-4D97-AF65-F5344CB8AC3E}">
        <p14:creationId xmlns:p14="http://schemas.microsoft.com/office/powerpoint/2010/main" val="149005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5F37EA1-0D9F-4FA8-BE3D-2F3D5794A2C3}" type="slidenum">
              <a:rPr lang="en-IE" smtClean="0"/>
              <a:t>8</a:t>
            </a:fld>
            <a:endParaRPr lang="en-IE"/>
          </a:p>
        </p:txBody>
      </p:sp>
    </p:spTree>
    <p:extLst>
      <p:ext uri="{BB962C8B-B14F-4D97-AF65-F5344CB8AC3E}">
        <p14:creationId xmlns:p14="http://schemas.microsoft.com/office/powerpoint/2010/main" val="391192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One inefficiency of note of the system is that the movement of the system must be slow enough such that the Monte Carlo can accurately update the position without confusion. This error however is found across all versions and is not specific to the HLS implementation.</a:t>
            </a:r>
          </a:p>
        </p:txBody>
      </p:sp>
      <p:sp>
        <p:nvSpPr>
          <p:cNvPr id="4" name="Slide Number Placeholder 3"/>
          <p:cNvSpPr>
            <a:spLocks noGrp="1"/>
          </p:cNvSpPr>
          <p:nvPr>
            <p:ph type="sldNum" sz="quarter" idx="5"/>
          </p:nvPr>
        </p:nvSpPr>
        <p:spPr/>
        <p:txBody>
          <a:bodyPr/>
          <a:lstStyle/>
          <a:p>
            <a:fld id="{F5F37EA1-0D9F-4FA8-BE3D-2F3D5794A2C3}" type="slidenum">
              <a:rPr lang="en-IE" smtClean="0"/>
              <a:t>14</a:t>
            </a:fld>
            <a:endParaRPr lang="en-IE"/>
          </a:p>
        </p:txBody>
      </p:sp>
    </p:spTree>
    <p:extLst>
      <p:ext uri="{BB962C8B-B14F-4D97-AF65-F5344CB8AC3E}">
        <p14:creationId xmlns:p14="http://schemas.microsoft.com/office/powerpoint/2010/main" val="17453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dirty="0"/>
              <a:t>One inefficiency of note of the system is that the movement of the system must be slow enough such that the Monte Carlo can accurately update the position without confusion. This error however is found across all versions and is not specific to the HLS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dirty="0"/>
              <a:t>Currently the system is designed to perform as much of the calculations on the PL side as possible. This can cause bottlenecking as the system must pass all the data back and forth across the AXI bus. Additionally this causes some slow-down on the HLS side in order for the system to handle the large resource usage.</a:t>
            </a:r>
          </a:p>
          <a:p>
            <a:endParaRPr lang="en-IE" dirty="0"/>
          </a:p>
        </p:txBody>
      </p:sp>
      <p:sp>
        <p:nvSpPr>
          <p:cNvPr id="4" name="Slide Number Placeholder 3"/>
          <p:cNvSpPr>
            <a:spLocks noGrp="1"/>
          </p:cNvSpPr>
          <p:nvPr>
            <p:ph type="sldNum" sz="quarter" idx="5"/>
          </p:nvPr>
        </p:nvSpPr>
        <p:spPr/>
        <p:txBody>
          <a:bodyPr/>
          <a:lstStyle/>
          <a:p>
            <a:fld id="{F5F37EA1-0D9F-4FA8-BE3D-2F3D5794A2C3}" type="slidenum">
              <a:rPr lang="en-IE" smtClean="0"/>
              <a:t>15</a:t>
            </a:fld>
            <a:endParaRPr lang="en-IE"/>
          </a:p>
        </p:txBody>
      </p:sp>
    </p:spTree>
    <p:extLst>
      <p:ext uri="{BB962C8B-B14F-4D97-AF65-F5344CB8AC3E}">
        <p14:creationId xmlns:p14="http://schemas.microsoft.com/office/powerpoint/2010/main" val="325367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a:xfrm>
            <a:off x="5332412" y="5883275"/>
            <a:ext cx="4324044" cy="365125"/>
          </a:xfrm>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1657787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1B283-F67F-4B3C-9B9B-4B794127C0E0}" type="datetimeFigureOut">
              <a:rPr lang="en-IE" smtClean="0"/>
              <a:t>17/05/2020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348342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2894118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1912286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3838932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3433352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4031049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1110495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4002387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531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658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a:xfrm>
            <a:off x="10951856" y="5867131"/>
            <a:ext cx="551167" cy="365125"/>
          </a:xfrm>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4008244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639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68668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5868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00256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5/17/2020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1346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54C80-263E-416B-A8E0-580EDEADCBDC}" type="datetimeFigureOut">
              <a:rPr lang="en-US" smtClean="0"/>
              <a:t>5/17/2020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3874960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2213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732779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0094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1B283-F67F-4B3C-9B9B-4B794127C0E0}" type="datetimeFigureOut">
              <a:rPr lang="en-IE" smtClean="0"/>
              <a:t>17/05/2020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84967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41B283-F67F-4B3C-9B9B-4B794127C0E0}" type="datetimeFigureOut">
              <a:rPr lang="en-IE" smtClean="0"/>
              <a:t>17/05/2020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41710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41B283-F67F-4B3C-9B9B-4B794127C0E0}" type="datetimeFigureOut">
              <a:rPr lang="en-IE" smtClean="0"/>
              <a:t>17/05/2020</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835140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41B283-F67F-4B3C-9B9B-4B794127C0E0}" type="datetimeFigureOut">
              <a:rPr lang="en-IE" smtClean="0"/>
              <a:t>17/05/2020</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2034721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1B283-F67F-4B3C-9B9B-4B794127C0E0}" type="datetimeFigureOut">
              <a:rPr lang="en-IE" smtClean="0"/>
              <a:t>17/05/2020</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1858236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1B283-F67F-4B3C-9B9B-4B794127C0E0}" type="datetimeFigureOut">
              <a:rPr lang="en-IE" smtClean="0"/>
              <a:t>17/05/2020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4127831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1B283-F67F-4B3C-9B9B-4B794127C0E0}" type="datetimeFigureOut">
              <a:rPr lang="en-IE" smtClean="0"/>
              <a:t>17/05/2020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BBCD83-7E68-459F-B9E6-A9E82DBDB34A}" type="slidenum">
              <a:rPr lang="en-IE" smtClean="0"/>
              <a:t>‹#›</a:t>
            </a:fld>
            <a:endParaRPr lang="en-IE"/>
          </a:p>
        </p:txBody>
      </p:sp>
    </p:spTree>
    <p:extLst>
      <p:ext uri="{BB962C8B-B14F-4D97-AF65-F5344CB8AC3E}">
        <p14:creationId xmlns:p14="http://schemas.microsoft.com/office/powerpoint/2010/main" val="901545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641B283-F67F-4B3C-9B9B-4B794127C0E0}" type="datetimeFigureOut">
              <a:rPr lang="en-IE" smtClean="0"/>
              <a:t>17/05/2020</a:t>
            </a:fld>
            <a:endParaRPr lang="en-IE"/>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E"/>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BBCD83-7E68-459F-B9E6-A9E82DBDB34A}" type="slidenum">
              <a:rPr lang="en-IE" smtClean="0"/>
              <a:t>‹#›</a:t>
            </a:fld>
            <a:endParaRPr lang="en-IE"/>
          </a:p>
        </p:txBody>
      </p:sp>
    </p:spTree>
    <p:extLst>
      <p:ext uri="{BB962C8B-B14F-4D97-AF65-F5344CB8AC3E}">
        <p14:creationId xmlns:p14="http://schemas.microsoft.com/office/powerpoint/2010/main" val="376020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641B283-F67F-4B3C-9B9B-4B794127C0E0}" type="datetimeFigureOut">
              <a:rPr lang="en-IE" smtClean="0"/>
              <a:t>17/05/2020</a:t>
            </a:fld>
            <a:endParaRPr lang="en-I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1BBCD83-7E68-459F-B9E6-A9E82DBDB34A}" type="slidenum">
              <a:rPr lang="en-IE" smtClean="0"/>
              <a:t>‹#›</a:t>
            </a:fld>
            <a:endParaRPr lang="en-I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64657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3"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4"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5"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6"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7"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8"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61852AE5-EE79-4D32-ABBC-F144715C5ADA}"/>
              </a:ext>
            </a:extLst>
          </p:cNvPr>
          <p:cNvSpPr>
            <a:spLocks noGrp="1"/>
          </p:cNvSpPr>
          <p:nvPr>
            <p:ph type="ctrTitle"/>
          </p:nvPr>
        </p:nvSpPr>
        <p:spPr>
          <a:xfrm>
            <a:off x="1484311" y="685800"/>
            <a:ext cx="10018713" cy="1752599"/>
          </a:xfrm>
        </p:spPr>
        <p:txBody>
          <a:bodyPr vert="horz" lIns="91440" tIns="45720" rIns="91440" bIns="45720" rtlCol="0" anchor="ctr">
            <a:noAutofit/>
          </a:bodyPr>
          <a:lstStyle/>
          <a:p>
            <a:pPr algn="ctr"/>
            <a:r>
              <a:rPr lang="en-US" sz="4000" i="1" dirty="0">
                <a:latin typeface="Times New Roman" panose="02020603050405020304" pitchFamily="18" charset="0"/>
                <a:cs typeface="Times New Roman" panose="02020603050405020304" pitchFamily="18" charset="0"/>
              </a:rPr>
              <a:t>FPGA Implementation of LiDAR Terrain Mapping System based on High Level Synthesis</a:t>
            </a:r>
          </a:p>
        </p:txBody>
      </p:sp>
      <p:pic>
        <p:nvPicPr>
          <p:cNvPr id="1026" name="Picture 2">
            <a:extLst>
              <a:ext uri="{FF2B5EF4-FFF2-40B4-BE49-F238E27FC236}">
                <a16:creationId xmlns:a16="http://schemas.microsoft.com/office/drawing/2014/main" id="{58ABC19B-16A8-4328-A134-22D475ABA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74"/>
          <a:stretch>
            <a:fillRect/>
          </a:stretch>
        </p:blipFill>
        <p:spPr bwMode="auto">
          <a:xfrm>
            <a:off x="335360" y="2492896"/>
            <a:ext cx="4679291" cy="2780590"/>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5B9BD5"/>
                </a:solidFill>
              </a14:hiddenFill>
            </a:ext>
          </a:extLst>
        </p:spPr>
      </p:pic>
      <p:sp>
        <p:nvSpPr>
          <p:cNvPr id="3" name="Subtitle 2">
            <a:extLst>
              <a:ext uri="{FF2B5EF4-FFF2-40B4-BE49-F238E27FC236}">
                <a16:creationId xmlns:a16="http://schemas.microsoft.com/office/drawing/2014/main" id="{68071D2F-83F6-496C-B0E9-ED029C2BD3AA}"/>
              </a:ext>
            </a:extLst>
          </p:cNvPr>
          <p:cNvSpPr>
            <a:spLocks noGrp="1"/>
          </p:cNvSpPr>
          <p:nvPr>
            <p:ph type="subTitle" idx="1"/>
          </p:nvPr>
        </p:nvSpPr>
        <p:spPr>
          <a:xfrm>
            <a:off x="5159896" y="2708921"/>
            <a:ext cx="7351239" cy="2160240"/>
          </a:xfrm>
        </p:spPr>
        <p:txBody>
          <a:bodyPr vert="horz" lIns="91440" tIns="45720" rIns="91440" bIns="45720" rtlCol="0" anchor="t">
            <a:normAutofit/>
          </a:bodyPr>
          <a:lstStyle/>
          <a:p>
            <a:pPr algn="l">
              <a:lnSpc>
                <a:spcPct val="90000"/>
              </a:lnSpc>
              <a:buFont typeface="Arial"/>
              <a:buChar char="•"/>
            </a:pPr>
            <a:r>
              <a:rPr lang="en-US" sz="1600" dirty="0">
                <a:latin typeface="Times New Roman" panose="02020603050405020304" pitchFamily="18" charset="0"/>
                <a:cs typeface="Times New Roman" panose="02020603050405020304" pitchFamily="18" charset="0"/>
              </a:rPr>
              <a:t>Student Name:			Donal Conneely</a:t>
            </a:r>
          </a:p>
          <a:p>
            <a:pPr algn="l">
              <a:lnSpc>
                <a:spcPct val="90000"/>
              </a:lnSpc>
              <a:buFont typeface="Arial"/>
              <a:buChar char="•"/>
            </a:pPr>
            <a:r>
              <a:rPr lang="en-US" sz="1600" dirty="0">
                <a:latin typeface="Times New Roman" panose="02020603050405020304" pitchFamily="18" charset="0"/>
                <a:cs typeface="Times New Roman" panose="02020603050405020304" pitchFamily="18" charset="0"/>
              </a:rPr>
              <a:t>Student Number:		15378661</a:t>
            </a:r>
          </a:p>
          <a:p>
            <a:pPr algn="l">
              <a:lnSpc>
                <a:spcPct val="90000"/>
              </a:lnSpc>
              <a:buFont typeface="Arial"/>
              <a:buChar char="•"/>
            </a:pPr>
            <a:r>
              <a:rPr lang="en-US" sz="1600" dirty="0">
                <a:latin typeface="Times New Roman" panose="02020603050405020304" pitchFamily="18" charset="0"/>
                <a:cs typeface="Times New Roman" panose="02020603050405020304" pitchFamily="18" charset="0"/>
              </a:rPr>
              <a:t>Course:				MECE Masters of Electronic &amp; Computer Engineering</a:t>
            </a:r>
          </a:p>
          <a:p>
            <a:pPr algn="l">
              <a:lnSpc>
                <a:spcPct val="90000"/>
              </a:lnSpc>
              <a:buFont typeface="Arial"/>
              <a:buChar char="•"/>
            </a:pPr>
            <a:r>
              <a:rPr lang="en-US" sz="1600" dirty="0">
                <a:latin typeface="Times New Roman" panose="02020603050405020304" pitchFamily="18" charset="0"/>
                <a:cs typeface="Times New Roman" panose="02020603050405020304" pitchFamily="18" charset="0"/>
              </a:rPr>
              <a:t>Academic Supervisor: 	Dr </a:t>
            </a:r>
            <a:r>
              <a:rPr lang="en-US" sz="1600" dirty="0" err="1">
                <a:latin typeface="Times New Roman" panose="02020603050405020304" pitchFamily="18" charset="0"/>
                <a:cs typeface="Times New Roman" panose="02020603050405020304" pitchFamily="18" charset="0"/>
              </a:rPr>
              <a:t>Fearghal</a:t>
            </a:r>
            <a:r>
              <a:rPr lang="en-US" sz="1600" dirty="0">
                <a:latin typeface="Times New Roman" panose="02020603050405020304" pitchFamily="18" charset="0"/>
                <a:cs typeface="Times New Roman" panose="02020603050405020304" pitchFamily="18" charset="0"/>
              </a:rPr>
              <a:t> Morgan</a:t>
            </a:r>
          </a:p>
          <a:p>
            <a:pPr algn="l">
              <a:lnSpc>
                <a:spcPct val="90000"/>
              </a:lnSpc>
              <a:buFont typeface="Arial"/>
              <a:buChar char="•"/>
            </a:pPr>
            <a:r>
              <a:rPr lang="en-US" sz="1600" dirty="0">
                <a:latin typeface="Times New Roman" panose="02020603050405020304" pitchFamily="18" charset="0"/>
                <a:cs typeface="Times New Roman" panose="02020603050405020304" pitchFamily="18" charset="0"/>
              </a:rPr>
              <a:t>Co Assessor: 			</a:t>
            </a:r>
            <a:r>
              <a:rPr lang="en-US" sz="1600" dirty="0" err="1">
                <a:latin typeface="Times New Roman" panose="02020603050405020304" pitchFamily="18" charset="0"/>
                <a:cs typeface="Times New Roman" panose="02020603050405020304" pitchFamily="18" charset="0"/>
              </a:rPr>
              <a:t>Mr</a:t>
            </a:r>
            <a:r>
              <a:rPr lang="en-US" sz="1600" dirty="0">
                <a:latin typeface="Times New Roman" panose="02020603050405020304" pitchFamily="18" charset="0"/>
                <a:cs typeface="Times New Roman" panose="02020603050405020304" pitchFamily="18" charset="0"/>
              </a:rPr>
              <a:t> Liam </a:t>
            </a:r>
            <a:r>
              <a:rPr lang="en-US" sz="1600" dirty="0" err="1">
                <a:latin typeface="Times New Roman" panose="02020603050405020304" pitchFamily="18" charset="0"/>
                <a:cs typeface="Times New Roman" panose="02020603050405020304" pitchFamily="18" charset="0"/>
              </a:rPr>
              <a:t>Kilmartin</a:t>
            </a:r>
            <a:endParaRPr lang="en-US" sz="1600" dirty="0">
              <a:latin typeface="Times New Roman" panose="02020603050405020304" pitchFamily="18" charset="0"/>
              <a:cs typeface="Times New Roman" panose="02020603050405020304" pitchFamily="18" charset="0"/>
            </a:endParaRPr>
          </a:p>
          <a:p>
            <a:pPr algn="l">
              <a:lnSpc>
                <a:spcPct val="90000"/>
              </a:lnSpc>
              <a:buFont typeface="Arial"/>
              <a:buChar char="•"/>
            </a:pPr>
            <a:r>
              <a:rPr lang="en-US" sz="1600" dirty="0">
                <a:latin typeface="Times New Roman" panose="02020603050405020304" pitchFamily="18" charset="0"/>
                <a:cs typeface="Times New Roman" panose="02020603050405020304" pitchFamily="18" charset="0"/>
              </a:rPr>
              <a:t>Technicians: 			</a:t>
            </a:r>
            <a:r>
              <a:rPr lang="en-US" sz="1600" dirty="0" err="1">
                <a:latin typeface="Times New Roman" panose="02020603050405020304" pitchFamily="18" charset="0"/>
                <a:cs typeface="Times New Roman" panose="02020603050405020304" pitchFamily="18" charset="0"/>
              </a:rPr>
              <a:t>Mr</a:t>
            </a:r>
            <a:r>
              <a:rPr lang="en-US" sz="1600" dirty="0">
                <a:latin typeface="Times New Roman" panose="02020603050405020304" pitchFamily="18" charset="0"/>
                <a:cs typeface="Times New Roman" panose="02020603050405020304" pitchFamily="18" charset="0"/>
              </a:rPr>
              <a:t> Myles Meehan &amp; </a:t>
            </a:r>
            <a:r>
              <a:rPr lang="en-US" sz="1600" dirty="0" err="1">
                <a:latin typeface="Times New Roman" panose="02020603050405020304" pitchFamily="18" charset="0"/>
                <a:cs typeface="Times New Roman" panose="02020603050405020304" pitchFamily="18" charset="0"/>
              </a:rPr>
              <a:t>Mr</a:t>
            </a:r>
            <a:r>
              <a:rPr lang="en-US" sz="1600" dirty="0">
                <a:latin typeface="Times New Roman" panose="02020603050405020304" pitchFamily="18" charset="0"/>
                <a:cs typeface="Times New Roman" panose="02020603050405020304" pitchFamily="18" charset="0"/>
              </a:rPr>
              <a:t> Martin Burke</a:t>
            </a:r>
          </a:p>
        </p:txBody>
      </p:sp>
    </p:spTree>
    <p:extLst>
      <p:ext uri="{BB962C8B-B14F-4D97-AF65-F5344CB8AC3E}">
        <p14:creationId xmlns:p14="http://schemas.microsoft.com/office/powerpoint/2010/main" val="1610689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C42A-E008-4751-B57E-0BAD98D93553}"/>
              </a:ext>
            </a:extLst>
          </p:cNvPr>
          <p:cNvSpPr>
            <a:spLocks noGrp="1"/>
          </p:cNvSpPr>
          <p:nvPr>
            <p:ph type="title"/>
          </p:nvPr>
        </p:nvSpPr>
        <p:spPr/>
        <p:txBody>
          <a:bodyPr>
            <a:noAutofit/>
          </a:bodyPr>
          <a:lstStyle/>
          <a:p>
            <a:r>
              <a:rPr lang="en-IE" sz="4400" dirty="0">
                <a:latin typeface="Times New Roman" panose="02020603050405020304" pitchFamily="18" charset="0"/>
                <a:cs typeface="Times New Roman" panose="02020603050405020304" pitchFamily="18" charset="0"/>
              </a:rPr>
              <a:t>Project Methodology:</a:t>
            </a:r>
            <a:br>
              <a:rPr lang="en-IE" sz="4400" dirty="0">
                <a:latin typeface="Times New Roman" panose="02020603050405020304" pitchFamily="18" charset="0"/>
                <a:cs typeface="Times New Roman" panose="02020603050405020304" pitchFamily="18" charset="0"/>
              </a:rPr>
            </a:br>
            <a:r>
              <a:rPr lang="en-IE" sz="4400" dirty="0">
                <a:latin typeface="Times New Roman" panose="02020603050405020304" pitchFamily="18" charset="0"/>
                <a:cs typeface="Times New Roman" panose="02020603050405020304" pitchFamily="18" charset="0"/>
              </a:rPr>
              <a:t>High Level Synthesis (Video Demonstration)</a:t>
            </a:r>
            <a:endParaRPr lang="en-IE" sz="4400" dirty="0"/>
          </a:p>
        </p:txBody>
      </p:sp>
      <p:pic>
        <p:nvPicPr>
          <p:cNvPr id="4" name="Picture 3" descr="A screenshot of a computer&#10;&#10;Description automatically generated">
            <a:extLst>
              <a:ext uri="{FF2B5EF4-FFF2-40B4-BE49-F238E27FC236}">
                <a16:creationId xmlns:a16="http://schemas.microsoft.com/office/drawing/2014/main" id="{B93B98CC-E2A2-4620-B05A-A54FB16C5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1988840"/>
            <a:ext cx="10078075" cy="3840642"/>
          </a:xfrm>
          <a:prstGeom prst="rect">
            <a:avLst/>
          </a:prstGeom>
        </p:spPr>
      </p:pic>
    </p:spTree>
    <p:extLst>
      <p:ext uri="{BB962C8B-B14F-4D97-AF65-F5344CB8AC3E}">
        <p14:creationId xmlns:p14="http://schemas.microsoft.com/office/powerpoint/2010/main" val="371730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C5D53-72D8-47EF-A583-E779D0B91C81}"/>
              </a:ext>
            </a:extLst>
          </p:cNvPr>
          <p:cNvSpPr>
            <a:spLocks noGrp="1"/>
          </p:cNvSpPr>
          <p:nvPr>
            <p:ph type="title"/>
          </p:nvPr>
        </p:nvSpPr>
        <p:spPr>
          <a:xfrm>
            <a:off x="6411685" y="634946"/>
            <a:ext cx="5127171" cy="1450757"/>
          </a:xfrm>
        </p:spPr>
        <p:txBody>
          <a:bodyPr>
            <a:normAutofit/>
          </a:bodyPr>
          <a:lstStyle/>
          <a:p>
            <a:r>
              <a:rPr lang="en-IE" sz="3700" dirty="0">
                <a:latin typeface="Times New Roman" panose="02020603050405020304" pitchFamily="18" charset="0"/>
                <a:cs typeface="Times New Roman" panose="02020603050405020304" pitchFamily="18" charset="0"/>
              </a:rPr>
              <a:t>Project Methodology:</a:t>
            </a:r>
            <a:br>
              <a:rPr lang="en-IE" sz="3700" dirty="0">
                <a:latin typeface="Times New Roman" panose="02020603050405020304" pitchFamily="18" charset="0"/>
                <a:cs typeface="Times New Roman" panose="02020603050405020304" pitchFamily="18" charset="0"/>
              </a:rPr>
            </a:br>
            <a:r>
              <a:rPr lang="en-IE" sz="3700" dirty="0">
                <a:latin typeface="Times New Roman" panose="02020603050405020304" pitchFamily="18" charset="0"/>
                <a:cs typeface="Times New Roman" panose="02020603050405020304" pitchFamily="18" charset="0"/>
              </a:rPr>
              <a:t>Terrain Mapping System</a:t>
            </a:r>
            <a:endParaRPr lang="en-IE" sz="3700" dirty="0"/>
          </a:p>
        </p:txBody>
      </p:sp>
      <p:pic>
        <p:nvPicPr>
          <p:cNvPr id="5122" name="Picture 2">
            <a:extLst>
              <a:ext uri="{FF2B5EF4-FFF2-40B4-BE49-F238E27FC236}">
                <a16:creationId xmlns:a16="http://schemas.microsoft.com/office/drawing/2014/main" id="{A2FF2852-FD34-4E52-8CD0-29D2FD39B4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43472" y="116632"/>
            <a:ext cx="4608512" cy="6156839"/>
          </a:xfrm>
          <a:prstGeom prst="rect">
            <a:avLst/>
          </a:prstGeom>
          <a:noFill/>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73" name="Straight Connector 7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290E93-75A5-4CBB-91A8-A16D081C05C1}"/>
              </a:ext>
            </a:extLst>
          </p:cNvPr>
          <p:cNvSpPr>
            <a:spLocks noGrp="1"/>
          </p:cNvSpPr>
          <p:nvPr>
            <p:ph idx="1"/>
          </p:nvPr>
        </p:nvSpPr>
        <p:spPr>
          <a:xfrm>
            <a:off x="6411684" y="2198914"/>
            <a:ext cx="5127172" cy="3670180"/>
          </a:xfrm>
        </p:spPr>
        <p:txBody>
          <a:bodyPr>
            <a:normAutofit/>
          </a:bodyPr>
          <a:lstStyle/>
          <a:p>
            <a:pPr marL="201168" lvl="1" indent="0">
              <a:buNone/>
            </a:pPr>
            <a:r>
              <a:rPr lang="en-IE" dirty="0">
                <a:latin typeface="Times New Roman" panose="02020603050405020304" pitchFamily="18" charset="0"/>
                <a:cs typeface="Times New Roman" panose="02020603050405020304" pitchFamily="18" charset="0"/>
              </a:rPr>
              <a:t>The system is based on a Simultaneous Localization And Mapping (SLAM):</a:t>
            </a:r>
          </a:p>
          <a:p>
            <a:pPr lvl="1">
              <a:buFont typeface="Wingdings" panose="05000000000000000000" pitchFamily="2" charset="2"/>
              <a:buChar char="Ø"/>
            </a:pPr>
            <a:r>
              <a:rPr lang="en-IE" dirty="0">
                <a:latin typeface="Times New Roman" panose="02020603050405020304" pitchFamily="18" charset="0"/>
                <a:cs typeface="Times New Roman" panose="02020603050405020304" pitchFamily="18" charset="0"/>
              </a:rPr>
              <a:t> SLAM algorithms relate to the problem of constructing a map of an unknown environment while simultaneously calculating the system's location within said map, resulting in a “chicken-or-egg” scenario.</a:t>
            </a:r>
          </a:p>
          <a:p>
            <a:pPr lvl="1">
              <a:buFont typeface="Wingdings" panose="05000000000000000000" pitchFamily="2" charset="2"/>
              <a:buChar char="Ø"/>
            </a:pPr>
            <a:r>
              <a:rPr lang="en-IE" dirty="0">
                <a:latin typeface="Times New Roman" panose="02020603050405020304" pitchFamily="18" charset="0"/>
                <a:cs typeface="Times New Roman" panose="02020603050405020304" pitchFamily="18" charset="0"/>
              </a:rPr>
              <a:t>The </a:t>
            </a:r>
            <a:r>
              <a:rPr lang="en-IE" dirty="0" err="1">
                <a:latin typeface="Times New Roman" panose="02020603050405020304" pitchFamily="18" charset="0"/>
                <a:cs typeface="Times New Roman" panose="02020603050405020304" pitchFamily="18" charset="0"/>
              </a:rPr>
              <a:t>tinySLAM</a:t>
            </a:r>
            <a:r>
              <a:rPr lang="en-IE" dirty="0">
                <a:latin typeface="Times New Roman" panose="02020603050405020304" pitchFamily="18" charset="0"/>
                <a:cs typeface="Times New Roman" panose="02020603050405020304" pitchFamily="18" charset="0"/>
              </a:rPr>
              <a:t> algorithm is a low complexity implementation of SLAM designed for use on systems with limited resources.</a:t>
            </a:r>
          </a:p>
          <a:p>
            <a:pPr lvl="1">
              <a:buFont typeface="Wingdings" panose="05000000000000000000" pitchFamily="2" charset="2"/>
              <a:buChar char="Ø"/>
            </a:pPr>
            <a:r>
              <a:rPr lang="en-IE" dirty="0">
                <a:latin typeface="Times New Roman" panose="02020603050405020304" pitchFamily="18" charset="0"/>
                <a:cs typeface="Times New Roman" panose="02020603050405020304" pitchFamily="18" charset="0"/>
              </a:rPr>
              <a:t>The </a:t>
            </a:r>
            <a:r>
              <a:rPr lang="en-IE" dirty="0" err="1">
                <a:latin typeface="Times New Roman" panose="02020603050405020304" pitchFamily="18" charset="0"/>
                <a:cs typeface="Times New Roman" panose="02020603050405020304" pitchFamily="18" charset="0"/>
              </a:rPr>
              <a:t>tinySLAM</a:t>
            </a:r>
            <a:r>
              <a:rPr lang="en-IE" dirty="0">
                <a:latin typeface="Times New Roman" panose="02020603050405020304" pitchFamily="18" charset="0"/>
                <a:cs typeface="Times New Roman" panose="02020603050405020304" pitchFamily="18" charset="0"/>
              </a:rPr>
              <a:t> algorithm is a Laser based version of SLAM using LiDAR to scan for new elements of the map. The LiDAR used is a RPLIDAR A1M8.</a:t>
            </a:r>
          </a:p>
          <a:p>
            <a:endParaRPr lang="en-IE" sz="1700" dirty="0"/>
          </a:p>
        </p:txBody>
      </p:sp>
      <p:sp>
        <p:nvSpPr>
          <p:cNvPr id="75" name="Rectangle 7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3618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2C93-B0B6-4BA2-A373-1535C79B61DC}"/>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Project Methodology:</a:t>
            </a:r>
            <a:br>
              <a:rPr lang="en-IE" dirty="0">
                <a:latin typeface="Times New Roman" panose="02020603050405020304" pitchFamily="18" charset="0"/>
                <a:cs typeface="Times New Roman" panose="02020603050405020304" pitchFamily="18" charset="0"/>
              </a:rPr>
            </a:br>
            <a:r>
              <a:rPr lang="en-IE" dirty="0">
                <a:latin typeface="Times New Roman" panose="02020603050405020304" pitchFamily="18" charset="0"/>
                <a:cs typeface="Times New Roman" panose="02020603050405020304" pitchFamily="18" charset="0"/>
              </a:rPr>
              <a:t>Terrain Mapping System</a:t>
            </a:r>
            <a:endParaRPr lang="en-IE" dirty="0"/>
          </a:p>
        </p:txBody>
      </p:sp>
      <p:pic>
        <p:nvPicPr>
          <p:cNvPr id="4" name="Content Placeholder 3">
            <a:extLst>
              <a:ext uri="{FF2B5EF4-FFF2-40B4-BE49-F238E27FC236}">
                <a16:creationId xmlns:a16="http://schemas.microsoft.com/office/drawing/2014/main" id="{7270CA93-D2E8-46F0-8ABC-80A984B170F8}"/>
              </a:ext>
            </a:extLst>
          </p:cNvPr>
          <p:cNvPicPr>
            <a:picLocks noGrp="1" noChangeAspect="1"/>
          </p:cNvPicPr>
          <p:nvPr>
            <p:ph idx="1"/>
          </p:nvPr>
        </p:nvPicPr>
        <p:blipFill>
          <a:blip r:embed="rId2"/>
          <a:stretch>
            <a:fillRect/>
          </a:stretch>
        </p:blipFill>
        <p:spPr>
          <a:xfrm>
            <a:off x="479376" y="2420888"/>
            <a:ext cx="3672408" cy="2750444"/>
          </a:xfrm>
          <a:prstGeom prst="rect">
            <a:avLst/>
          </a:prstGeom>
        </p:spPr>
      </p:pic>
      <p:pic>
        <p:nvPicPr>
          <p:cNvPr id="6146" name="Picture 2" descr="Image result for project demonstration">
            <a:extLst>
              <a:ext uri="{FF2B5EF4-FFF2-40B4-BE49-F238E27FC236}">
                <a16:creationId xmlns:a16="http://schemas.microsoft.com/office/drawing/2014/main" id="{76726EB0-7837-4D8F-BC57-5CF655330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208" y="188640"/>
            <a:ext cx="2520280" cy="141765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673468-77F2-482D-8C9F-C46C90A5C23C}"/>
              </a:ext>
            </a:extLst>
          </p:cNvPr>
          <p:cNvSpPr txBox="1"/>
          <p:nvPr/>
        </p:nvSpPr>
        <p:spPr>
          <a:xfrm>
            <a:off x="5159896" y="1844824"/>
            <a:ext cx="3960440" cy="369332"/>
          </a:xfrm>
          <a:prstGeom prst="rect">
            <a:avLst/>
          </a:prstGeom>
          <a:noFill/>
        </p:spPr>
        <p:txBody>
          <a:bodyPr wrap="square" rtlCol="0">
            <a:spAutoFit/>
          </a:bodyPr>
          <a:lstStyle/>
          <a:p>
            <a:pPr algn="ctr"/>
            <a:r>
              <a:rPr lang="en-IE" u="sng" dirty="0">
                <a:latin typeface="Times New Roman" panose="02020603050405020304" pitchFamily="18" charset="0"/>
                <a:cs typeface="Times New Roman" panose="02020603050405020304" pitchFamily="18" charset="0"/>
              </a:rPr>
              <a:t>C/C++ Version (on Acer Nitro 5 Laptop)</a:t>
            </a:r>
            <a:endParaRPr lang="en-IE" u="sng" dirty="0"/>
          </a:p>
        </p:txBody>
      </p:sp>
      <p:pic>
        <p:nvPicPr>
          <p:cNvPr id="7" name="Picture 6" descr="A screenshot of a computer&#10;&#10;Description automatically generated">
            <a:extLst>
              <a:ext uri="{FF2B5EF4-FFF2-40B4-BE49-F238E27FC236}">
                <a16:creationId xmlns:a16="http://schemas.microsoft.com/office/drawing/2014/main" id="{6CA167B3-E250-48BC-8EB8-3261ABD41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904" y="2276872"/>
            <a:ext cx="6478075" cy="3349733"/>
          </a:xfrm>
          <a:prstGeom prst="rect">
            <a:avLst/>
          </a:prstGeom>
        </p:spPr>
      </p:pic>
    </p:spTree>
    <p:extLst>
      <p:ext uri="{BB962C8B-B14F-4D97-AF65-F5344CB8AC3E}">
        <p14:creationId xmlns:p14="http://schemas.microsoft.com/office/powerpoint/2010/main" val="3124584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5944-85AD-4F36-8D5F-13933F55C5B1}"/>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Finalised System Demonstration</a:t>
            </a:r>
            <a:endParaRPr lang="en-IE" dirty="0"/>
          </a:p>
        </p:txBody>
      </p:sp>
      <p:pic>
        <p:nvPicPr>
          <p:cNvPr id="5" name="Picture 4" descr="A screenshot of a computer&#10;&#10;Description automatically generated">
            <a:extLst>
              <a:ext uri="{FF2B5EF4-FFF2-40B4-BE49-F238E27FC236}">
                <a16:creationId xmlns:a16="http://schemas.microsoft.com/office/drawing/2014/main" id="{87E1380A-24FA-4ACD-B426-33898CEF6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1844824"/>
            <a:ext cx="9924064" cy="3956150"/>
          </a:xfrm>
          <a:prstGeom prst="rect">
            <a:avLst/>
          </a:prstGeom>
        </p:spPr>
      </p:pic>
    </p:spTree>
    <p:extLst>
      <p:ext uri="{BB962C8B-B14F-4D97-AF65-F5344CB8AC3E}">
        <p14:creationId xmlns:p14="http://schemas.microsoft.com/office/powerpoint/2010/main" val="898338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2D5B-1968-4900-9E74-F2138C1DE61E}"/>
              </a:ext>
            </a:extLst>
          </p:cNvPr>
          <p:cNvSpPr>
            <a:spLocks noGrp="1"/>
          </p:cNvSpPr>
          <p:nvPr>
            <p:ph type="title"/>
          </p:nvPr>
        </p:nvSpPr>
        <p:spPr>
          <a:xfrm>
            <a:off x="1097280" y="286603"/>
            <a:ext cx="10058400" cy="1450757"/>
          </a:xfrm>
        </p:spPr>
        <p:txBody>
          <a:bodyPr>
            <a:normAutofit/>
          </a:bodyPr>
          <a:lstStyle/>
          <a:p>
            <a:r>
              <a:rPr lang="en-IE" dirty="0">
                <a:latin typeface="Times New Roman" panose="02020603050405020304" pitchFamily="18" charset="0"/>
                <a:cs typeface="Times New Roman" panose="02020603050405020304" pitchFamily="18" charset="0"/>
              </a:rPr>
              <a:t>Conclusions</a:t>
            </a:r>
            <a:endParaRPr lang="en-IE" dirty="0"/>
          </a:p>
        </p:txBody>
      </p:sp>
      <p:sp>
        <p:nvSpPr>
          <p:cNvPr id="3" name="Content Placeholder 2">
            <a:extLst>
              <a:ext uri="{FF2B5EF4-FFF2-40B4-BE49-F238E27FC236}">
                <a16:creationId xmlns:a16="http://schemas.microsoft.com/office/drawing/2014/main" id="{92625F93-39DC-400F-8D3A-4BCD5B2D6DBF}"/>
              </a:ext>
            </a:extLst>
          </p:cNvPr>
          <p:cNvSpPr>
            <a:spLocks noGrp="1"/>
          </p:cNvSpPr>
          <p:nvPr>
            <p:ph idx="1"/>
          </p:nvPr>
        </p:nvSpPr>
        <p:spPr>
          <a:xfrm>
            <a:off x="1097279" y="1845734"/>
            <a:ext cx="7230969" cy="4023360"/>
          </a:xfrm>
        </p:spPr>
        <p:txBody>
          <a:bodyPr>
            <a:normAutofit/>
          </a:bodyPr>
          <a:lstStyle/>
          <a:p>
            <a:pPr marL="0" indent="0">
              <a:buNone/>
            </a:pPr>
            <a:r>
              <a:rPr lang="en-IE" sz="2400" dirty="0">
                <a:latin typeface="Times New Roman" panose="02020603050405020304" pitchFamily="18" charset="0"/>
                <a:cs typeface="Times New Roman" panose="02020603050405020304" pitchFamily="18" charset="0"/>
              </a:rPr>
              <a:t>The system successfully mapped the same environment as the C/C++ and the Python Versions of the system.</a:t>
            </a:r>
          </a:p>
          <a:p>
            <a:pPr lvl="1">
              <a:buFont typeface="Wingdings" panose="05000000000000000000" pitchFamily="2" charset="2"/>
              <a:buChar char="Ø"/>
            </a:pPr>
            <a:r>
              <a:rPr lang="en-IE" sz="2000" dirty="0">
                <a:latin typeface="Times New Roman" panose="02020603050405020304" pitchFamily="18" charset="0"/>
                <a:cs typeface="Times New Roman" panose="02020603050405020304" pitchFamily="18" charset="0"/>
              </a:rPr>
              <a:t>The system was found to be much slower than the C/C++ implementation</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However, the C/C++ implementation was run on the Acer Nitro 5 Laptop, while the HLS was run on a PYNQ-Z2 Board which is a much smaller and less powerful machine, which may account for the majority of the slow down.</a:t>
            </a:r>
          </a:p>
          <a:p>
            <a:pPr lvl="1">
              <a:buFont typeface="Wingdings" panose="05000000000000000000" pitchFamily="2" charset="2"/>
              <a:buChar char="Ø"/>
            </a:pPr>
            <a:r>
              <a:rPr lang="en-IE" sz="2000" dirty="0">
                <a:latin typeface="Times New Roman" panose="02020603050405020304" pitchFamily="18" charset="0"/>
                <a:cs typeface="Times New Roman" panose="02020603050405020304" pitchFamily="18" charset="0"/>
              </a:rPr>
              <a:t>The system however was found to be faster than the pure Python version.</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Both the Python and the HLS version were run on the same board, and the HLS did communicate with a simplified Python Script.</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Examining the HLS and Python system revealed some areas of potential improvement.</a:t>
            </a:r>
          </a:p>
          <a:p>
            <a:pPr lvl="3">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 HLS version has to constantly communicate back and forth between the PL and the PS of the board using the AXI, causing a degree of bottle-necking.</a:t>
            </a:r>
          </a:p>
          <a:p>
            <a:pPr marL="0" indent="0">
              <a:buNone/>
            </a:pPr>
            <a:endParaRPr lang="en-IE" dirty="0"/>
          </a:p>
        </p:txBody>
      </p:sp>
      <p:pic>
        <p:nvPicPr>
          <p:cNvPr id="4" name="Picture 3">
            <a:extLst>
              <a:ext uri="{FF2B5EF4-FFF2-40B4-BE49-F238E27FC236}">
                <a16:creationId xmlns:a16="http://schemas.microsoft.com/office/drawing/2014/main" id="{D322B5ED-962D-480C-9E70-62ED56FBE2CC}"/>
              </a:ext>
            </a:extLst>
          </p:cNvPr>
          <p:cNvPicPr>
            <a:picLocks noChangeAspect="1"/>
          </p:cNvPicPr>
          <p:nvPr/>
        </p:nvPicPr>
        <p:blipFill rotWithShape="1">
          <a:blip r:embed="rId3"/>
          <a:srcRect b="45966"/>
          <a:stretch/>
        </p:blipFill>
        <p:spPr>
          <a:xfrm>
            <a:off x="8400256" y="2132856"/>
            <a:ext cx="3503712" cy="3744416"/>
          </a:xfrm>
          <a:prstGeom prst="rect">
            <a:avLst/>
          </a:prstGeom>
        </p:spPr>
      </p:pic>
    </p:spTree>
    <p:extLst>
      <p:ext uri="{BB962C8B-B14F-4D97-AF65-F5344CB8AC3E}">
        <p14:creationId xmlns:p14="http://schemas.microsoft.com/office/powerpoint/2010/main" val="3032933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61BA-7DD1-4233-895B-F01A14D169F8}"/>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Future Expansion</a:t>
            </a:r>
            <a:endParaRPr lang="en-IE" dirty="0"/>
          </a:p>
        </p:txBody>
      </p:sp>
      <p:sp>
        <p:nvSpPr>
          <p:cNvPr id="3" name="Content Placeholder 2">
            <a:extLst>
              <a:ext uri="{FF2B5EF4-FFF2-40B4-BE49-F238E27FC236}">
                <a16:creationId xmlns:a16="http://schemas.microsoft.com/office/drawing/2014/main" id="{522C1F74-BE2C-4848-9812-1BACC80DDA3F}"/>
              </a:ext>
            </a:extLst>
          </p:cNvPr>
          <p:cNvSpPr>
            <a:spLocks noGrp="1"/>
          </p:cNvSpPr>
          <p:nvPr>
            <p:ph idx="1"/>
          </p:nvPr>
        </p:nvSpPr>
        <p:spPr/>
        <p:txBody>
          <a:bodyPr/>
          <a:lstStyle/>
          <a:p>
            <a:pPr>
              <a:buFont typeface="Wingdings" panose="05000000000000000000" pitchFamily="2" charset="2"/>
              <a:buChar char="§"/>
            </a:pPr>
            <a:r>
              <a:rPr lang="en-IE" sz="2400" dirty="0">
                <a:latin typeface="Times New Roman" panose="02020603050405020304" pitchFamily="18" charset="0"/>
                <a:cs typeface="Times New Roman" panose="02020603050405020304" pitchFamily="18" charset="0"/>
              </a:rPr>
              <a:t>In a real world scenario this project should be connected to an independent external client, as opposed to the current model which uses a </a:t>
            </a:r>
            <a:r>
              <a:rPr lang="en-IE" sz="2400" dirty="0" err="1">
                <a:latin typeface="Times New Roman" panose="02020603050405020304" pitchFamily="18" charset="0"/>
                <a:cs typeface="Times New Roman" panose="02020603050405020304" pitchFamily="18" charset="0"/>
              </a:rPr>
              <a:t>Jupyter</a:t>
            </a:r>
            <a:r>
              <a:rPr lang="en-IE" sz="2400" dirty="0">
                <a:latin typeface="Times New Roman" panose="02020603050405020304" pitchFamily="18" charset="0"/>
                <a:cs typeface="Times New Roman" panose="02020603050405020304" pitchFamily="18" charset="0"/>
              </a:rPr>
              <a:t> Notebooks browser.</a:t>
            </a:r>
          </a:p>
          <a:p>
            <a:pPr>
              <a:buFont typeface="Wingdings" panose="05000000000000000000" pitchFamily="2" charset="2"/>
              <a:buChar char="§"/>
            </a:pPr>
            <a:r>
              <a:rPr lang="en-IE" sz="2400" dirty="0">
                <a:latin typeface="Times New Roman" panose="02020603050405020304" pitchFamily="18" charset="0"/>
                <a:cs typeface="Times New Roman" panose="02020603050405020304" pitchFamily="18" charset="0"/>
              </a:rPr>
              <a:t>This system could be made into a fully autonomous system by attaching the system to an autonomous robot.</a:t>
            </a:r>
          </a:p>
          <a:p>
            <a:pPr>
              <a:buFont typeface="Wingdings" panose="05000000000000000000" pitchFamily="2" charset="2"/>
              <a:buChar char="§"/>
            </a:pPr>
            <a:r>
              <a:rPr lang="en-IE" sz="2400" dirty="0">
                <a:latin typeface="Times New Roman" panose="02020603050405020304" pitchFamily="18" charset="0"/>
                <a:cs typeface="Times New Roman" panose="02020603050405020304" pitchFamily="18" charset="0"/>
              </a:rPr>
              <a:t>The accuracy and speed of movement of the system could be increased by adding a secondary method of determining location such as GPS or an </a:t>
            </a:r>
            <a:r>
              <a:rPr lang="en-IE" sz="2400" dirty="0" err="1">
                <a:latin typeface="Times New Roman" panose="02020603050405020304" pitchFamily="18" charset="0"/>
                <a:cs typeface="Times New Roman" panose="02020603050405020304" pitchFamily="18" charset="0"/>
              </a:rPr>
              <a:t>Odemetres</a:t>
            </a:r>
            <a:r>
              <a:rPr lang="en-IE" sz="2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IE" sz="2400" dirty="0">
                <a:latin typeface="Times New Roman" panose="02020603050405020304" pitchFamily="18" charset="0"/>
                <a:cs typeface="Times New Roman" panose="02020603050405020304" pitchFamily="18" charset="0"/>
              </a:rPr>
              <a:t>The system could optimize the allocation of tasks between the PS (Python) and the PL (HLS IP) on the board to better optimize system speed.</a:t>
            </a:r>
          </a:p>
        </p:txBody>
      </p:sp>
    </p:spTree>
    <p:extLst>
      <p:ext uri="{BB962C8B-B14F-4D97-AF65-F5344CB8AC3E}">
        <p14:creationId xmlns:p14="http://schemas.microsoft.com/office/powerpoint/2010/main" val="256455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8198-F230-4D47-8ECC-150F471A5F00}"/>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Summary</a:t>
            </a:r>
          </a:p>
        </p:txBody>
      </p:sp>
      <p:sp>
        <p:nvSpPr>
          <p:cNvPr id="4" name="Slide Number Placeholder 3">
            <a:extLst>
              <a:ext uri="{FF2B5EF4-FFF2-40B4-BE49-F238E27FC236}">
                <a16:creationId xmlns:a16="http://schemas.microsoft.com/office/drawing/2014/main" id="{3F26FB64-AB5F-48BE-A4C2-83CC0907D284}"/>
              </a:ext>
            </a:extLst>
          </p:cNvPr>
          <p:cNvSpPr>
            <a:spLocks noGrp="1"/>
          </p:cNvSpPr>
          <p:nvPr>
            <p:ph type="sldNum" sz="quarter" idx="12"/>
          </p:nvPr>
        </p:nvSpPr>
        <p:spPr/>
        <p:txBody>
          <a:bodyPr/>
          <a:lstStyle/>
          <a:p>
            <a:fld id="{8083C7C3-384A-4857-9FE3-00CC0ABD7AE4}" type="slidenum">
              <a:rPr lang="en-IE" smtClean="0"/>
              <a:t>16</a:t>
            </a:fld>
            <a:endParaRPr lang="en-IE" dirty="0"/>
          </a:p>
        </p:txBody>
      </p:sp>
      <p:sp>
        <p:nvSpPr>
          <p:cNvPr id="6" name="Content Placeholder 5">
            <a:extLst>
              <a:ext uri="{FF2B5EF4-FFF2-40B4-BE49-F238E27FC236}">
                <a16:creationId xmlns:a16="http://schemas.microsoft.com/office/drawing/2014/main" id="{83E0F95D-BE5C-446F-A5B8-5DD577416552}"/>
              </a:ext>
            </a:extLst>
          </p:cNvPr>
          <p:cNvSpPr>
            <a:spLocks noGrp="1"/>
          </p:cNvSpPr>
          <p:nvPr>
            <p:ph idx="1"/>
          </p:nvPr>
        </p:nvSpPr>
        <p:spPr/>
        <p:txBody>
          <a:bodyPr/>
          <a:lstStyle/>
          <a:p>
            <a:endParaRPr lang="en-IE" dirty="0"/>
          </a:p>
          <a:p>
            <a:endParaRPr lang="en-IE" dirty="0"/>
          </a:p>
        </p:txBody>
      </p:sp>
      <p:sp>
        <p:nvSpPr>
          <p:cNvPr id="9" name="Content Placeholder 2">
            <a:extLst>
              <a:ext uri="{FF2B5EF4-FFF2-40B4-BE49-F238E27FC236}">
                <a16:creationId xmlns:a16="http://schemas.microsoft.com/office/drawing/2014/main" id="{7453CCD1-1300-4E73-B7D7-6D3C47E71FB3}"/>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In summary todays presentation went into detail about the current progress of the project:</a:t>
            </a:r>
          </a:p>
          <a:p>
            <a:pPr marL="749808" lvl="1" indent="-457200">
              <a:buFont typeface="+mj-lt"/>
              <a:buAutoNum type="arabicParenR"/>
            </a:pPr>
            <a:r>
              <a:rPr lang="en-GB" dirty="0">
                <a:latin typeface="Times New Roman" panose="02020603050405020304" pitchFamily="18" charset="0"/>
                <a:cs typeface="Times New Roman" panose="02020603050405020304" pitchFamily="18" charset="0"/>
              </a:rPr>
              <a:t>A brief overview of the project background.</a:t>
            </a:r>
          </a:p>
          <a:p>
            <a:pPr marL="749808" lvl="1" indent="-457200">
              <a:buFont typeface="+mj-lt"/>
              <a:buAutoNum type="arabicParenR"/>
            </a:pPr>
            <a:r>
              <a:rPr lang="en-GB" dirty="0">
                <a:latin typeface="Times New Roman" panose="02020603050405020304" pitchFamily="18" charset="0"/>
                <a:cs typeface="Times New Roman" panose="02020603050405020304" pitchFamily="18" charset="0"/>
              </a:rPr>
              <a:t>A brief explanation of the project description.</a:t>
            </a:r>
          </a:p>
          <a:p>
            <a:pPr marL="749808" lvl="1" indent="-457200">
              <a:buFont typeface="+mj-lt"/>
              <a:buAutoNum type="arabicParenR"/>
            </a:pPr>
            <a:r>
              <a:rPr lang="en-GB" dirty="0">
                <a:latin typeface="Times New Roman" panose="02020603050405020304" pitchFamily="18" charset="0"/>
                <a:cs typeface="Times New Roman" panose="02020603050405020304" pitchFamily="18" charset="0"/>
              </a:rPr>
              <a:t>Analysis of the project in terms of High-Level Synthesis and the Terrain </a:t>
            </a:r>
            <a:r>
              <a:rPr lang="en-GB">
                <a:latin typeface="Times New Roman" panose="02020603050405020304" pitchFamily="18" charset="0"/>
                <a:cs typeface="Times New Roman" panose="02020603050405020304" pitchFamily="18" charset="0"/>
              </a:rPr>
              <a:t>Mapping System</a:t>
            </a:r>
            <a:endParaRPr lang="en-GB"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72E4D15-F99F-4656-B5F9-23ED8EF3A269}"/>
              </a:ext>
            </a:extLst>
          </p:cNvPr>
          <p:cNvPicPr>
            <a:picLocks noChangeAspect="1"/>
          </p:cNvPicPr>
          <p:nvPr/>
        </p:nvPicPr>
        <p:blipFill rotWithShape="1">
          <a:blip r:embed="rId2"/>
          <a:srcRect t="18360" b="29231"/>
          <a:stretch/>
        </p:blipFill>
        <p:spPr>
          <a:xfrm>
            <a:off x="3541959" y="3772649"/>
            <a:ext cx="4752975" cy="1450758"/>
          </a:xfrm>
          <a:prstGeom prst="rect">
            <a:avLst/>
          </a:prstGeom>
        </p:spPr>
      </p:pic>
    </p:spTree>
    <p:extLst>
      <p:ext uri="{BB962C8B-B14F-4D97-AF65-F5344CB8AC3E}">
        <p14:creationId xmlns:p14="http://schemas.microsoft.com/office/powerpoint/2010/main" val="2828615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8F90-BCA9-443E-A1AD-D3AD37968DC9}"/>
              </a:ext>
            </a:extLst>
          </p:cNvPr>
          <p:cNvSpPr>
            <a:spLocks noGrp="1"/>
          </p:cNvSpPr>
          <p:nvPr>
            <p:ph type="title"/>
          </p:nvPr>
        </p:nvSpPr>
        <p:spPr/>
        <p:txBody>
          <a:bodyPr/>
          <a:lstStyle/>
          <a:p>
            <a:pPr algn="ctr"/>
            <a:r>
              <a:rPr lang="en-GB" dirty="0"/>
              <a:t>Thank You</a:t>
            </a:r>
            <a:endParaRPr lang="en-IE" dirty="0"/>
          </a:p>
        </p:txBody>
      </p:sp>
      <p:pic>
        <p:nvPicPr>
          <p:cNvPr id="5" name="Content Placeholder 4">
            <a:extLst>
              <a:ext uri="{FF2B5EF4-FFF2-40B4-BE49-F238E27FC236}">
                <a16:creationId xmlns:a16="http://schemas.microsoft.com/office/drawing/2014/main" id="{A07811D8-557B-4F08-86CA-4FD9FF9408D0}"/>
              </a:ext>
            </a:extLst>
          </p:cNvPr>
          <p:cNvPicPr>
            <a:picLocks noGrp="1" noChangeAspect="1"/>
          </p:cNvPicPr>
          <p:nvPr>
            <p:ph idx="1"/>
          </p:nvPr>
        </p:nvPicPr>
        <p:blipFill>
          <a:blip r:embed="rId2"/>
          <a:stretch>
            <a:fillRect/>
          </a:stretch>
        </p:blipFill>
        <p:spPr>
          <a:xfrm>
            <a:off x="3444346" y="1846263"/>
            <a:ext cx="5363633" cy="4022725"/>
          </a:xfrm>
          <a:prstGeom prst="rect">
            <a:avLst/>
          </a:prstGeom>
          <a:effectLst>
            <a:softEdge rad="63500"/>
          </a:effectLst>
        </p:spPr>
      </p:pic>
    </p:spTree>
    <p:extLst>
      <p:ext uri="{BB962C8B-B14F-4D97-AF65-F5344CB8AC3E}">
        <p14:creationId xmlns:p14="http://schemas.microsoft.com/office/powerpoint/2010/main" val="173107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ECD2A6-B16D-4371-8E2E-011A915E49F3}"/>
              </a:ext>
            </a:extLst>
          </p:cNvPr>
          <p:cNvSpPr>
            <a:spLocks noGrp="1"/>
          </p:cNvSpPr>
          <p:nvPr>
            <p:ph type="title"/>
          </p:nvPr>
        </p:nvSpPr>
        <p:spPr>
          <a:xfrm>
            <a:off x="7859485" y="634946"/>
            <a:ext cx="3690257" cy="1450757"/>
          </a:xfrm>
        </p:spPr>
        <p:txBody>
          <a:bodyPr>
            <a:normAutofit/>
          </a:bodyPr>
          <a:lstStyle/>
          <a:p>
            <a:r>
              <a:rPr lang="en-GB" dirty="0">
                <a:latin typeface="Times New Roman" panose="02020603050405020304" pitchFamily="18" charset="0"/>
                <a:cs typeface="Times New Roman" panose="02020603050405020304" pitchFamily="18" charset="0"/>
              </a:rPr>
              <a:t>Purpose and Objectives</a:t>
            </a:r>
            <a:endParaRPr lang="en-IE"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C9782B1-F458-4164-8D7C-FC3B073F32F0}"/>
              </a:ext>
            </a:extLst>
          </p:cNvPr>
          <p:cNvSpPr>
            <a:spLocks noGrp="1"/>
          </p:cNvSpPr>
          <p:nvPr>
            <p:ph idx="1"/>
          </p:nvPr>
        </p:nvSpPr>
        <p:spPr>
          <a:xfrm>
            <a:off x="7859485" y="2198914"/>
            <a:ext cx="3690257" cy="3670180"/>
          </a:xfrm>
        </p:spPr>
        <p:txBody>
          <a:bodyPr>
            <a:normAutofit/>
          </a:bodyPr>
          <a:lstStyle/>
          <a:p>
            <a:r>
              <a:rPr lang="en-GB" dirty="0">
                <a:latin typeface="Times New Roman" panose="02020603050405020304" pitchFamily="18" charset="0"/>
                <a:cs typeface="Times New Roman" panose="02020603050405020304" pitchFamily="18" charset="0"/>
              </a:rPr>
              <a:t>In today’s session will outline:</a:t>
            </a:r>
          </a:p>
          <a:p>
            <a:pPr lvl="1">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A brief summary of the project goals and description.</a:t>
            </a:r>
          </a:p>
          <a:p>
            <a:pPr lvl="1">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A brief overview of the project background.</a:t>
            </a:r>
          </a:p>
          <a:p>
            <a:pPr lvl="1">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A summary of High-Level Synthesis</a:t>
            </a:r>
          </a:p>
          <a:p>
            <a:pPr lvl="1">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An overview of the project functionality.</a:t>
            </a:r>
          </a:p>
          <a:p>
            <a:pPr lvl="1">
              <a:buFont typeface="Arial" panose="020B0604020202020204" pitchFamily="34" charset="0"/>
              <a:buChar char="•"/>
            </a:pPr>
            <a:r>
              <a:rPr lang="en-IE" dirty="0">
                <a:latin typeface="Times New Roman" panose="02020603050405020304" pitchFamily="18" charset="0"/>
                <a:cs typeface="Times New Roman" panose="02020603050405020304" pitchFamily="18" charset="0"/>
              </a:rPr>
              <a:t>Detail areas of possible future expansion.</a:t>
            </a:r>
          </a:p>
        </p:txBody>
      </p:sp>
      <p:sp>
        <p:nvSpPr>
          <p:cNvPr id="13" name="Rectangle 1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C34BF0CE-5582-4E4A-9C4E-3DDCA0EE7961}"/>
              </a:ext>
            </a:extLst>
          </p:cNvPr>
          <p:cNvPicPr>
            <a:picLocks noChangeAspect="1"/>
          </p:cNvPicPr>
          <p:nvPr/>
        </p:nvPicPr>
        <p:blipFill rotWithShape="1">
          <a:blip r:embed="rId3"/>
          <a:srcRect b="385"/>
          <a:stretch/>
        </p:blipFill>
        <p:spPr>
          <a:xfrm>
            <a:off x="503902" y="668594"/>
            <a:ext cx="7346849" cy="5083277"/>
          </a:xfrm>
          <a:prstGeom prst="rect">
            <a:avLst/>
          </a:prstGeom>
        </p:spPr>
      </p:pic>
    </p:spTree>
    <p:extLst>
      <p:ext uri="{BB962C8B-B14F-4D97-AF65-F5344CB8AC3E}">
        <p14:creationId xmlns:p14="http://schemas.microsoft.com/office/powerpoint/2010/main" val="4088857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4AAB-4DF9-4716-8E19-612CF9591F84}"/>
              </a:ext>
            </a:extLst>
          </p:cNvPr>
          <p:cNvSpPr>
            <a:spLocks noGrp="1"/>
          </p:cNvSpPr>
          <p:nvPr>
            <p:ph type="title"/>
          </p:nvPr>
        </p:nvSpPr>
        <p:spPr>
          <a:xfrm>
            <a:off x="1097280" y="286603"/>
            <a:ext cx="10058400" cy="1450757"/>
          </a:xfrm>
        </p:spPr>
        <p:txBody>
          <a:bodyPr>
            <a:normAutofit/>
          </a:bodyPr>
          <a:lstStyle/>
          <a:p>
            <a:r>
              <a:rPr lang="en-IE"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13B7ADC5-C3D7-4147-B004-0A4C12BD3014}"/>
              </a:ext>
            </a:extLst>
          </p:cNvPr>
          <p:cNvSpPr>
            <a:spLocks noGrp="1"/>
          </p:cNvSpPr>
          <p:nvPr>
            <p:ph idx="1"/>
          </p:nvPr>
        </p:nvSpPr>
        <p:spPr>
          <a:xfrm>
            <a:off x="1097279" y="1845734"/>
            <a:ext cx="6454987" cy="4023360"/>
          </a:xfrm>
        </p:spPr>
        <p:txBody>
          <a:bodyPr>
            <a:normAutofit/>
          </a:bodyPr>
          <a:lstStyle/>
          <a:p>
            <a:pPr lvl="1">
              <a:buFont typeface="Arial" panose="020B0604020202020204" pitchFamily="34" charset="0"/>
              <a:buChar char="•"/>
            </a:pPr>
            <a:r>
              <a:rPr lang="en-IE" sz="2000" dirty="0">
                <a:latin typeface="Times New Roman" panose="02020603050405020304" pitchFamily="18" charset="0"/>
                <a:cs typeface="Times New Roman" panose="02020603050405020304" pitchFamily="18" charset="0"/>
              </a:rPr>
              <a:t>The aim of this project is to demonstrate the capabilities of High Level-Synthesis (HLS), to encode complex systems onto FPGAs.</a:t>
            </a:r>
          </a:p>
          <a:p>
            <a:pPr lvl="1">
              <a:buFont typeface="Arial" panose="020B0604020202020204" pitchFamily="34" charset="0"/>
              <a:buChar char="•"/>
            </a:pPr>
            <a:r>
              <a:rPr lang="en-IE" sz="2000" dirty="0">
                <a:latin typeface="Times New Roman" panose="02020603050405020304" pitchFamily="18" charset="0"/>
                <a:cs typeface="Times New Roman" panose="02020603050405020304" pitchFamily="18" charset="0"/>
              </a:rPr>
              <a:t>The system is based on a Simultaneous Localization And Mapping (SLAM) algorithm called </a:t>
            </a:r>
            <a:r>
              <a:rPr lang="en-IE" sz="2000" dirty="0" err="1">
                <a:latin typeface="Times New Roman" panose="02020603050405020304" pitchFamily="18" charset="0"/>
                <a:cs typeface="Times New Roman" panose="02020603050405020304" pitchFamily="18" charset="0"/>
              </a:rPr>
              <a:t>tinySLAM</a:t>
            </a:r>
            <a:r>
              <a:rPr lang="en-IE" sz="2000"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IE" sz="2000" dirty="0" err="1">
                <a:latin typeface="Times New Roman" panose="02020603050405020304" pitchFamily="18" charset="0"/>
                <a:cs typeface="Times New Roman" panose="02020603050405020304" pitchFamily="18" charset="0"/>
              </a:rPr>
              <a:t>TinySLAM</a:t>
            </a:r>
            <a:r>
              <a:rPr lang="en-IE" sz="2000" dirty="0">
                <a:latin typeface="Times New Roman" panose="02020603050405020304" pitchFamily="18" charset="0"/>
                <a:cs typeface="Times New Roman" panose="02020603050405020304" pitchFamily="18" charset="0"/>
              </a:rPr>
              <a:t> is used to construct a map of the surrounding environment implemented through HLS on a Xilinx PYNQ-Z2 FPGA .</a:t>
            </a:r>
          </a:p>
          <a:p>
            <a:pPr lvl="1">
              <a:buFont typeface="Arial" panose="020B0604020202020204" pitchFamily="34" charset="0"/>
              <a:buChar char="•"/>
            </a:pPr>
            <a:endParaRPr lang="en-IE" dirty="0"/>
          </a:p>
        </p:txBody>
      </p:sp>
      <p:pic>
        <p:nvPicPr>
          <p:cNvPr id="2050" name="Picture 2">
            <a:extLst>
              <a:ext uri="{FF2B5EF4-FFF2-40B4-BE49-F238E27FC236}">
                <a16:creationId xmlns:a16="http://schemas.microsoft.com/office/drawing/2014/main" id="{F00913C8-B146-4E78-88B1-EF2AFEAF6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78" t="5107" r="20728" b="6639"/>
          <a:stretch>
            <a:fillRect/>
          </a:stretch>
        </p:blipFill>
        <p:spPr bwMode="auto">
          <a:xfrm>
            <a:off x="7966141" y="1790745"/>
            <a:ext cx="3135109" cy="2372330"/>
          </a:xfrm>
          <a:prstGeom prst="rect">
            <a:avLst/>
          </a:prstGeom>
          <a:noFill/>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051" name="Picture 3">
            <a:extLst>
              <a:ext uri="{FF2B5EF4-FFF2-40B4-BE49-F238E27FC236}">
                <a16:creationId xmlns:a16="http://schemas.microsoft.com/office/drawing/2014/main" id="{8A2A6938-BA62-4C51-87EE-4339B2447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16647">
            <a:off x="8142469" y="4226580"/>
            <a:ext cx="2540802" cy="205922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9144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074C-B438-4BFF-9105-D7887C54D75D}"/>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Project Background:</a:t>
            </a:r>
            <a:br>
              <a:rPr lang="en-IE" dirty="0">
                <a:latin typeface="Times New Roman" panose="02020603050405020304" pitchFamily="18" charset="0"/>
                <a:cs typeface="Times New Roman" panose="02020603050405020304" pitchFamily="18" charset="0"/>
              </a:rPr>
            </a:br>
            <a:r>
              <a:rPr lang="en-IE" dirty="0">
                <a:latin typeface="Times New Roman" panose="02020603050405020304" pitchFamily="18" charset="0"/>
                <a:cs typeface="Times New Roman" panose="02020603050405020304" pitchFamily="18" charset="0"/>
              </a:rPr>
              <a:t>High Level Synthesis (HLS)</a:t>
            </a:r>
          </a:p>
        </p:txBody>
      </p:sp>
      <p:sp>
        <p:nvSpPr>
          <p:cNvPr id="3" name="Content Placeholder 2">
            <a:extLst>
              <a:ext uri="{FF2B5EF4-FFF2-40B4-BE49-F238E27FC236}">
                <a16:creationId xmlns:a16="http://schemas.microsoft.com/office/drawing/2014/main" id="{CA4C21E9-6370-42F1-84CC-38272B3F5262}"/>
              </a:ext>
            </a:extLst>
          </p:cNvPr>
          <p:cNvSpPr>
            <a:spLocks noGrp="1"/>
          </p:cNvSpPr>
          <p:nvPr>
            <p:ph idx="1"/>
          </p:nvPr>
        </p:nvSpPr>
        <p:spPr>
          <a:xfrm>
            <a:off x="1097280" y="1845733"/>
            <a:ext cx="10058400" cy="4515737"/>
          </a:xfrm>
        </p:spPr>
        <p:txBody>
          <a:bodyPr/>
          <a:lstStyle/>
          <a:p>
            <a:pPr marL="201168" lvl="1" indent="0">
              <a:buNone/>
            </a:pPr>
            <a:r>
              <a:rPr lang="en-IE" sz="2000" dirty="0">
                <a:latin typeface="Times New Roman" panose="02020603050405020304" pitchFamily="18" charset="0"/>
                <a:cs typeface="Times New Roman" panose="02020603050405020304" pitchFamily="18" charset="0"/>
              </a:rPr>
              <a:t>High-Level Synthesis (HLS):</a:t>
            </a:r>
            <a:endParaRPr lang="en-GB" sz="20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HLS is a method of parsing existing high-level programming languages, such as C/C++, into Hardware Description Languages (HDLs) used to program FPGAs.</a:t>
            </a: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HLS operates as a form of design automation, allowing the designer to focus on the specific application requirements instead of focusing on the specific requirements of the target platform.</a:t>
            </a:r>
          </a:p>
        </p:txBody>
      </p:sp>
      <p:pic>
        <p:nvPicPr>
          <p:cNvPr id="4" name="Picture 3">
            <a:extLst>
              <a:ext uri="{FF2B5EF4-FFF2-40B4-BE49-F238E27FC236}">
                <a16:creationId xmlns:a16="http://schemas.microsoft.com/office/drawing/2014/main" id="{6BECF0D8-5EBC-45E2-B299-EE1B5F7D7490}"/>
              </a:ext>
            </a:extLst>
          </p:cNvPr>
          <p:cNvPicPr>
            <a:picLocks noChangeAspect="1"/>
          </p:cNvPicPr>
          <p:nvPr/>
        </p:nvPicPr>
        <p:blipFill>
          <a:blip r:embed="rId3"/>
          <a:stretch>
            <a:fillRect/>
          </a:stretch>
        </p:blipFill>
        <p:spPr>
          <a:xfrm>
            <a:off x="351273" y="3429000"/>
            <a:ext cx="5744727" cy="2902974"/>
          </a:xfrm>
          <a:prstGeom prst="rect">
            <a:avLst/>
          </a:prstGeom>
        </p:spPr>
      </p:pic>
      <p:pic>
        <p:nvPicPr>
          <p:cNvPr id="5" name="Picture 2" descr="Image result for High Level Synthesis vs VHDL">
            <a:extLst>
              <a:ext uri="{FF2B5EF4-FFF2-40B4-BE49-F238E27FC236}">
                <a16:creationId xmlns:a16="http://schemas.microsoft.com/office/drawing/2014/main" id="{65E1529B-CBA5-4646-9187-6D747DCFAC9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81135" y="3429000"/>
            <a:ext cx="5171768" cy="278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722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D2D6-BEED-4740-960B-3417C2D8451F}"/>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Project Background:</a:t>
            </a:r>
            <a:br>
              <a:rPr lang="en-IE" dirty="0">
                <a:latin typeface="Times New Roman" panose="02020603050405020304" pitchFamily="18" charset="0"/>
                <a:cs typeface="Times New Roman" panose="02020603050405020304" pitchFamily="18" charset="0"/>
              </a:rPr>
            </a:br>
            <a:r>
              <a:rPr lang="en-IE" dirty="0">
                <a:latin typeface="Times New Roman" panose="02020603050405020304" pitchFamily="18" charset="0"/>
                <a:cs typeface="Times New Roman" panose="02020603050405020304" pitchFamily="18" charset="0"/>
              </a:rPr>
              <a:t>Robotic Terrain Mapping</a:t>
            </a:r>
          </a:p>
        </p:txBody>
      </p:sp>
      <p:sp>
        <p:nvSpPr>
          <p:cNvPr id="3" name="Content Placeholder 2">
            <a:extLst>
              <a:ext uri="{FF2B5EF4-FFF2-40B4-BE49-F238E27FC236}">
                <a16:creationId xmlns:a16="http://schemas.microsoft.com/office/drawing/2014/main" id="{47455ADD-8A25-4716-9324-9A3A5357CBF2}"/>
              </a:ext>
            </a:extLst>
          </p:cNvPr>
          <p:cNvSpPr>
            <a:spLocks noGrp="1"/>
          </p:cNvSpPr>
          <p:nvPr>
            <p:ph idx="1"/>
          </p:nvPr>
        </p:nvSpPr>
        <p:spPr/>
        <p:txBody>
          <a:bodyPr/>
          <a:lstStyle/>
          <a:p>
            <a:pPr marL="201168" lvl="1" indent="0">
              <a:buNone/>
            </a:pPr>
            <a:r>
              <a:rPr lang="en-IE" sz="2000" dirty="0">
                <a:latin typeface="Times New Roman" panose="02020603050405020304" pitchFamily="18" charset="0"/>
                <a:cs typeface="Times New Roman" panose="02020603050405020304" pitchFamily="18" charset="0"/>
              </a:rPr>
              <a:t>Terrain Mapping:</a:t>
            </a:r>
            <a:endParaRPr lang="en-GB" sz="20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A specific application of computer vision systems.</a:t>
            </a: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Terrain mapping relates to the perception of the terrain an autonomous system would need to navigate.</a:t>
            </a: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Terrain Mapping is a method of recording the perceived terrain and using this data to construct a "map" of the perceived environment.</a:t>
            </a:r>
          </a:p>
        </p:txBody>
      </p:sp>
      <p:pic>
        <p:nvPicPr>
          <p:cNvPr id="5" name="Picture 4">
            <a:extLst>
              <a:ext uri="{FF2B5EF4-FFF2-40B4-BE49-F238E27FC236}">
                <a16:creationId xmlns:a16="http://schemas.microsoft.com/office/drawing/2014/main" id="{33CD0474-533D-47A9-9C67-9C2ADD6ECA30}"/>
              </a:ext>
            </a:extLst>
          </p:cNvPr>
          <p:cNvPicPr>
            <a:picLocks noChangeAspect="1"/>
          </p:cNvPicPr>
          <p:nvPr/>
        </p:nvPicPr>
        <p:blipFill>
          <a:blip r:embed="rId3"/>
          <a:stretch>
            <a:fillRect/>
          </a:stretch>
        </p:blipFill>
        <p:spPr>
          <a:xfrm>
            <a:off x="589449" y="3949703"/>
            <a:ext cx="4067329" cy="2048665"/>
          </a:xfrm>
          <a:prstGeom prst="rect">
            <a:avLst/>
          </a:prstGeom>
        </p:spPr>
      </p:pic>
      <p:pic>
        <p:nvPicPr>
          <p:cNvPr id="6" name="Picture 5">
            <a:extLst>
              <a:ext uri="{FF2B5EF4-FFF2-40B4-BE49-F238E27FC236}">
                <a16:creationId xmlns:a16="http://schemas.microsoft.com/office/drawing/2014/main" id="{826819F4-D041-49A8-9737-4AFCB247B8E2}"/>
              </a:ext>
            </a:extLst>
          </p:cNvPr>
          <p:cNvPicPr>
            <a:picLocks noChangeAspect="1"/>
          </p:cNvPicPr>
          <p:nvPr/>
        </p:nvPicPr>
        <p:blipFill>
          <a:blip r:embed="rId4"/>
          <a:stretch>
            <a:fillRect/>
          </a:stretch>
        </p:blipFill>
        <p:spPr>
          <a:xfrm>
            <a:off x="6636774" y="3811437"/>
            <a:ext cx="4689987" cy="2325197"/>
          </a:xfrm>
          <a:prstGeom prst="rect">
            <a:avLst/>
          </a:prstGeom>
        </p:spPr>
      </p:pic>
      <p:cxnSp>
        <p:nvCxnSpPr>
          <p:cNvPr id="8" name="Straight Arrow Connector 7">
            <a:extLst>
              <a:ext uri="{FF2B5EF4-FFF2-40B4-BE49-F238E27FC236}">
                <a16:creationId xmlns:a16="http://schemas.microsoft.com/office/drawing/2014/main" id="{D746E841-98B2-4608-99E6-7C27EADCC035}"/>
              </a:ext>
            </a:extLst>
          </p:cNvPr>
          <p:cNvCxnSpPr>
            <a:stCxn id="5" idx="3"/>
            <a:endCxn id="6" idx="1"/>
          </p:cNvCxnSpPr>
          <p:nvPr/>
        </p:nvCxnSpPr>
        <p:spPr>
          <a:xfrm>
            <a:off x="4656778" y="4974036"/>
            <a:ext cx="197999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050" name="Picture 2" descr="Image result for Robotic SLAM images">
            <a:extLst>
              <a:ext uri="{FF2B5EF4-FFF2-40B4-BE49-F238E27FC236}">
                <a16:creationId xmlns:a16="http://schemas.microsoft.com/office/drawing/2014/main" id="{F7A7CDE7-ACD6-4BF6-926A-4E04683A3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3069" y="121297"/>
            <a:ext cx="2870913" cy="15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6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77F4-F29D-4172-8DD1-22FC9027961D}"/>
              </a:ext>
            </a:extLst>
          </p:cNvPr>
          <p:cNvSpPr>
            <a:spLocks noGrp="1"/>
          </p:cNvSpPr>
          <p:nvPr>
            <p:ph type="title"/>
          </p:nvPr>
        </p:nvSpPr>
        <p:spPr>
          <a:xfrm>
            <a:off x="1097280" y="286603"/>
            <a:ext cx="10058400" cy="1450757"/>
          </a:xfrm>
        </p:spPr>
        <p:txBody>
          <a:bodyPr>
            <a:normAutofit/>
          </a:bodyPr>
          <a:lstStyle/>
          <a:p>
            <a:r>
              <a:rPr lang="en-IE" dirty="0">
                <a:latin typeface="Times New Roman" panose="02020603050405020304" pitchFamily="18" charset="0"/>
                <a:cs typeface="Times New Roman" panose="02020603050405020304" pitchFamily="18" charset="0"/>
              </a:rPr>
              <a:t>System Architecture</a:t>
            </a:r>
          </a:p>
        </p:txBody>
      </p:sp>
      <p:pic>
        <p:nvPicPr>
          <p:cNvPr id="5" name="Picture 4" descr="Image result for pynq z2 architecture">
            <a:extLst>
              <a:ext uri="{FF2B5EF4-FFF2-40B4-BE49-F238E27FC236}">
                <a16:creationId xmlns:a16="http://schemas.microsoft.com/office/drawing/2014/main" id="{BEC3E793-3885-4F5F-8722-2932565A0AC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51384" y="2204864"/>
            <a:ext cx="4680520" cy="3240360"/>
          </a:xfrm>
          <a:prstGeom prst="rect">
            <a:avLst/>
          </a:prstGeom>
          <a:noFill/>
        </p:spPr>
      </p:pic>
      <p:sp>
        <p:nvSpPr>
          <p:cNvPr id="3" name="Content Placeholder 2">
            <a:extLst>
              <a:ext uri="{FF2B5EF4-FFF2-40B4-BE49-F238E27FC236}">
                <a16:creationId xmlns:a16="http://schemas.microsoft.com/office/drawing/2014/main" id="{36462308-B970-46C8-9C9C-F1579C97728C}"/>
              </a:ext>
            </a:extLst>
          </p:cNvPr>
          <p:cNvSpPr>
            <a:spLocks noGrp="1"/>
          </p:cNvSpPr>
          <p:nvPr>
            <p:ph idx="1"/>
          </p:nvPr>
        </p:nvSpPr>
        <p:spPr>
          <a:xfrm>
            <a:off x="5303912" y="1845734"/>
            <a:ext cx="6336704" cy="4751618"/>
          </a:xfrm>
        </p:spPr>
        <p:txBody>
          <a:bodyPr>
            <a:normAutofit/>
          </a:bodyPr>
          <a:lstStyle/>
          <a:p>
            <a:pPr lvl="1">
              <a:buFont typeface="Arial" panose="020B0604020202020204" pitchFamily="34" charset="0"/>
              <a:buChar char="•"/>
            </a:pPr>
            <a:r>
              <a:rPr lang="en-IE" sz="2000" b="1" dirty="0">
                <a:latin typeface="Times New Roman" panose="02020603050405020304" pitchFamily="18" charset="0"/>
                <a:cs typeface="Times New Roman" panose="02020603050405020304" pitchFamily="18" charset="0"/>
              </a:rPr>
              <a:t>FPGA:</a:t>
            </a:r>
            <a:endParaRPr lang="en-GB" sz="2000" b="1"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Utilises a Xilinx PYNQ-Z2.</a:t>
            </a: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The FPGA is broken into two parts the Processing System (PS) and the Programmable Logic (PL).</a:t>
            </a:r>
          </a:p>
          <a:p>
            <a:pPr lvl="3">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The PS is comprised of an ARM-Linux processor running a Python Script for the system and reading the scans from a external LiDAR.</a:t>
            </a:r>
          </a:p>
          <a:p>
            <a:pPr lvl="3">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The PL is where the IP Blocks constructed using HLS are stored. This part handles the majority of calculations.</a:t>
            </a:r>
          </a:p>
          <a:p>
            <a:pPr lvl="1">
              <a:buFont typeface="Arial" panose="020B0604020202020204" pitchFamily="34" charset="0"/>
              <a:buChar char="•"/>
            </a:pPr>
            <a:r>
              <a:rPr lang="en-IE" sz="2000" b="1" dirty="0">
                <a:latin typeface="Times New Roman" panose="02020603050405020304" pitchFamily="18" charset="0"/>
                <a:cs typeface="Times New Roman" panose="02020603050405020304" pitchFamily="18" charset="0"/>
              </a:rPr>
              <a:t>External Client:</a:t>
            </a:r>
            <a:endParaRPr lang="en-GB" sz="2000" b="1"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The external client of the project is an external system run on a Laptop/Desktop.</a:t>
            </a: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External client run on a </a:t>
            </a:r>
            <a:r>
              <a:rPr lang="en-IE" sz="1800" dirty="0" err="1">
                <a:latin typeface="Times New Roman" panose="02020603050405020304" pitchFamily="18" charset="0"/>
                <a:cs typeface="Times New Roman" panose="02020603050405020304" pitchFamily="18" charset="0"/>
              </a:rPr>
              <a:t>Jupyter</a:t>
            </a:r>
            <a:r>
              <a:rPr lang="en-IE" sz="1800" dirty="0">
                <a:latin typeface="Times New Roman" panose="02020603050405020304" pitchFamily="18" charset="0"/>
                <a:cs typeface="Times New Roman" panose="02020603050405020304" pitchFamily="18" charset="0"/>
              </a:rPr>
              <a:t> Notebooks Browser.</a:t>
            </a:r>
          </a:p>
          <a:p>
            <a:pPr lvl="2">
              <a:buFont typeface="Wingdings" panose="05000000000000000000" pitchFamily="2" charset="2"/>
              <a:buChar char="Ø"/>
            </a:pPr>
            <a:r>
              <a:rPr lang="en-IE" sz="1800" dirty="0">
                <a:latin typeface="Times New Roman" panose="02020603050405020304" pitchFamily="18" charset="0"/>
                <a:cs typeface="Times New Roman" panose="02020603050405020304" pitchFamily="18" charset="0"/>
              </a:rPr>
              <a:t>The external client allows the user to start/stop the scanning and displays the constructed map for the user.</a:t>
            </a:r>
          </a:p>
          <a:p>
            <a:pPr lvl="3">
              <a:buFont typeface="Wingdings" panose="05000000000000000000" pitchFamily="2" charset="2"/>
              <a:buChar char="Ø"/>
            </a:pPr>
            <a:endParaRPr lang="en-IE" dirty="0"/>
          </a:p>
          <a:p>
            <a:pPr lvl="2">
              <a:buFont typeface="Wingdings" panose="05000000000000000000" pitchFamily="2" charset="2"/>
              <a:buChar char="Ø"/>
            </a:pPr>
            <a:endParaRPr lang="en-IE" dirty="0"/>
          </a:p>
        </p:txBody>
      </p:sp>
      <p:pic>
        <p:nvPicPr>
          <p:cNvPr id="6" name="Picture 2" descr="Image result for components">
            <a:extLst>
              <a:ext uri="{FF2B5EF4-FFF2-40B4-BE49-F238E27FC236}">
                <a16:creationId xmlns:a16="http://schemas.microsoft.com/office/drawing/2014/main" id="{174CB955-C0C8-438C-8921-D3EB3296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774" y="304801"/>
            <a:ext cx="4559327" cy="129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05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7BB-FD14-4E9F-B5A9-9C0349F98364}"/>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System Architecture (Diagram)</a:t>
            </a:r>
          </a:p>
        </p:txBody>
      </p:sp>
      <p:pic>
        <p:nvPicPr>
          <p:cNvPr id="3074" name="Picture 2">
            <a:extLst>
              <a:ext uri="{FF2B5EF4-FFF2-40B4-BE49-F238E27FC236}">
                <a16:creationId xmlns:a16="http://schemas.microsoft.com/office/drawing/2014/main" id="{9C57301F-E831-4757-B1A4-77A269731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844824"/>
            <a:ext cx="10009112" cy="441787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8774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3412-EF25-4F8B-AC84-B29EFCBAFB2A}"/>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Project Methodology:</a:t>
            </a:r>
            <a:br>
              <a:rPr lang="en-IE" dirty="0">
                <a:latin typeface="Times New Roman" panose="02020603050405020304" pitchFamily="18" charset="0"/>
                <a:cs typeface="Times New Roman" panose="02020603050405020304" pitchFamily="18" charset="0"/>
              </a:rPr>
            </a:br>
            <a:r>
              <a:rPr lang="en-IE" dirty="0">
                <a:latin typeface="Times New Roman" panose="02020603050405020304" pitchFamily="18" charset="0"/>
                <a:cs typeface="Times New Roman" panose="02020603050405020304" pitchFamily="18" charset="0"/>
              </a:rPr>
              <a:t>High Level Synthesis (HLS)</a:t>
            </a:r>
          </a:p>
        </p:txBody>
      </p:sp>
      <p:sp>
        <p:nvSpPr>
          <p:cNvPr id="3" name="Content Placeholder 2">
            <a:extLst>
              <a:ext uri="{FF2B5EF4-FFF2-40B4-BE49-F238E27FC236}">
                <a16:creationId xmlns:a16="http://schemas.microsoft.com/office/drawing/2014/main" id="{B418EA24-0C9B-4B2F-8032-AC5A6E21BA66}"/>
              </a:ext>
            </a:extLst>
          </p:cNvPr>
          <p:cNvSpPr>
            <a:spLocks noGrp="1"/>
          </p:cNvSpPr>
          <p:nvPr>
            <p:ph idx="1"/>
          </p:nvPr>
        </p:nvSpPr>
        <p:spPr/>
        <p:txBody>
          <a:bodyPr/>
          <a:lstStyle/>
          <a:p>
            <a:pPr>
              <a:buFont typeface="Arial" panose="020B0604020202020204" pitchFamily="34" charset="0"/>
              <a:buChar char="•"/>
            </a:pPr>
            <a:r>
              <a:rPr lang="en-IE" dirty="0">
                <a:latin typeface="Times New Roman" panose="02020603050405020304" pitchFamily="18" charset="0"/>
                <a:cs typeface="Times New Roman" panose="02020603050405020304" pitchFamily="18" charset="0"/>
              </a:rPr>
              <a:t>High-Level Synthesis:</a:t>
            </a:r>
          </a:p>
          <a:p>
            <a:pPr lvl="1">
              <a:buFont typeface="Wingdings" panose="05000000000000000000" pitchFamily="2" charset="2"/>
              <a:buChar char="Ø"/>
            </a:pPr>
            <a:r>
              <a:rPr lang="en-IE" dirty="0">
                <a:latin typeface="Times New Roman" panose="02020603050405020304" pitchFamily="18" charset="0"/>
                <a:cs typeface="Times New Roman" panose="02020603050405020304" pitchFamily="18" charset="0"/>
              </a:rPr>
              <a:t>Vivado HLS the requires three files:</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 Design File (.C or .CPP), which details the code for the desired application.</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 Testbench File (.C or .CPP), which is used to test the functionality of the Designed system.</a:t>
            </a:r>
          </a:p>
          <a:p>
            <a:pPr lvl="2">
              <a:buFont typeface="Wingdings" panose="05000000000000000000" pitchFamily="2" charset="2"/>
              <a:buChar char="§"/>
            </a:pPr>
            <a:r>
              <a:rPr lang="en-IE" sz="1600" dirty="0">
                <a:latin typeface="Times New Roman" panose="02020603050405020304" pitchFamily="18" charset="0"/>
                <a:cs typeface="Times New Roman" panose="02020603050405020304" pitchFamily="18" charset="0"/>
              </a:rPr>
              <a:t>The Header File (.H), which acts as the link to match the Testbench to the Design File.</a:t>
            </a:r>
          </a:p>
          <a:p>
            <a:pPr lvl="1">
              <a:buFont typeface="Wingdings" panose="05000000000000000000" pitchFamily="2" charset="2"/>
              <a:buChar char="Ø"/>
            </a:pPr>
            <a:r>
              <a:rPr lang="en-IE" dirty="0">
                <a:latin typeface="Times New Roman" panose="02020603050405020304" pitchFamily="18" charset="0"/>
                <a:cs typeface="Times New Roman" panose="02020603050405020304" pitchFamily="18" charset="0"/>
              </a:rPr>
              <a:t>In order to communicate between the Processing System (PS) and the Programmable Logic (PL) of the FPGA the system must transfer across the AXI Bus. To use the AXI Bus the system must call the AXI pragma operations (This is an AXI-Lite Example).</a:t>
            </a:r>
          </a:p>
          <a:p>
            <a:pPr lvl="1">
              <a:buFont typeface="Wingdings" panose="05000000000000000000" pitchFamily="2" charset="2"/>
              <a:buChar char="Ø"/>
            </a:pPr>
            <a:endParaRPr lang="en-IE" dirty="0">
              <a:latin typeface="Times New Roman" panose="02020603050405020304" pitchFamily="18" charset="0"/>
              <a:cs typeface="Times New Roman" panose="02020603050405020304" pitchFamily="18" charset="0"/>
            </a:endParaRPr>
          </a:p>
          <a:p>
            <a:pPr marL="384048" lvl="2" indent="0">
              <a:buNone/>
            </a:pPr>
            <a:endParaRPr lang="en-IE" sz="1600" dirty="0"/>
          </a:p>
          <a:p>
            <a:pPr lvl="1">
              <a:buFont typeface="Wingdings" panose="05000000000000000000" pitchFamily="2" charset="2"/>
              <a:buChar char="Ø"/>
            </a:pPr>
            <a:endParaRPr lang="en-IE" dirty="0"/>
          </a:p>
        </p:txBody>
      </p:sp>
      <p:pic>
        <p:nvPicPr>
          <p:cNvPr id="11" name="Picture 10">
            <a:extLst>
              <a:ext uri="{FF2B5EF4-FFF2-40B4-BE49-F238E27FC236}">
                <a16:creationId xmlns:a16="http://schemas.microsoft.com/office/drawing/2014/main" id="{DD63F0E8-D296-454C-87D9-3466C252477C}"/>
              </a:ext>
            </a:extLst>
          </p:cNvPr>
          <p:cNvPicPr/>
          <p:nvPr/>
        </p:nvPicPr>
        <p:blipFill>
          <a:blip r:embed="rId3"/>
          <a:stretch>
            <a:fillRect/>
          </a:stretch>
        </p:blipFill>
        <p:spPr>
          <a:xfrm>
            <a:off x="7392144" y="4365104"/>
            <a:ext cx="1440160" cy="1440160"/>
          </a:xfrm>
          <a:prstGeom prst="rect">
            <a:avLst/>
          </a:prstGeom>
          <a:ln>
            <a:solidFill>
              <a:schemeClr val="tx1"/>
            </a:solidFill>
          </a:ln>
        </p:spPr>
      </p:pic>
      <p:sp>
        <p:nvSpPr>
          <p:cNvPr id="12" name="TextBox 11">
            <a:extLst>
              <a:ext uri="{FF2B5EF4-FFF2-40B4-BE49-F238E27FC236}">
                <a16:creationId xmlns:a16="http://schemas.microsoft.com/office/drawing/2014/main" id="{31317DFC-049C-404D-8A57-DD43A92C1EC8}"/>
              </a:ext>
            </a:extLst>
          </p:cNvPr>
          <p:cNvSpPr txBox="1"/>
          <p:nvPr/>
        </p:nvSpPr>
        <p:spPr>
          <a:xfrm>
            <a:off x="2351584" y="5877272"/>
            <a:ext cx="1298496" cy="369332"/>
          </a:xfrm>
          <a:prstGeom prst="rect">
            <a:avLst/>
          </a:prstGeom>
          <a:noFill/>
          <a:ln>
            <a:solidFill>
              <a:schemeClr val="tx1"/>
            </a:solidFill>
          </a:ln>
        </p:spPr>
        <p:txBody>
          <a:bodyPr wrap="square" rtlCol="0">
            <a:spAutoFit/>
          </a:bodyPr>
          <a:lstStyle/>
          <a:p>
            <a:pPr algn="ctr"/>
            <a:r>
              <a:rPr lang="en-IE" dirty="0">
                <a:latin typeface="Times New Roman" panose="02020603050405020304" pitchFamily="18" charset="0"/>
                <a:cs typeface="Times New Roman" panose="02020603050405020304" pitchFamily="18" charset="0"/>
              </a:rPr>
              <a:t>Design File</a:t>
            </a:r>
          </a:p>
        </p:txBody>
      </p:sp>
      <p:sp>
        <p:nvSpPr>
          <p:cNvPr id="13" name="TextBox 12">
            <a:extLst>
              <a:ext uri="{FF2B5EF4-FFF2-40B4-BE49-F238E27FC236}">
                <a16:creationId xmlns:a16="http://schemas.microsoft.com/office/drawing/2014/main" id="{0F3732F7-9E0E-4181-87EA-078E4C3BDAB2}"/>
              </a:ext>
            </a:extLst>
          </p:cNvPr>
          <p:cNvSpPr txBox="1"/>
          <p:nvPr/>
        </p:nvSpPr>
        <p:spPr>
          <a:xfrm>
            <a:off x="5087888" y="5877272"/>
            <a:ext cx="1584176" cy="369332"/>
          </a:xfrm>
          <a:prstGeom prst="rect">
            <a:avLst/>
          </a:prstGeom>
          <a:noFill/>
          <a:ln>
            <a:solidFill>
              <a:schemeClr val="tx1"/>
            </a:solidFill>
          </a:ln>
        </p:spPr>
        <p:txBody>
          <a:bodyPr wrap="square" rtlCol="0">
            <a:spAutoFit/>
          </a:bodyPr>
          <a:lstStyle/>
          <a:p>
            <a:pPr algn="ctr"/>
            <a:r>
              <a:rPr lang="en-IE" dirty="0">
                <a:latin typeface="Times New Roman" panose="02020603050405020304" pitchFamily="18" charset="0"/>
                <a:cs typeface="Times New Roman" panose="02020603050405020304" pitchFamily="18" charset="0"/>
              </a:rPr>
              <a:t>Testbench File</a:t>
            </a:r>
          </a:p>
        </p:txBody>
      </p:sp>
      <p:sp>
        <p:nvSpPr>
          <p:cNvPr id="14" name="TextBox 13">
            <a:extLst>
              <a:ext uri="{FF2B5EF4-FFF2-40B4-BE49-F238E27FC236}">
                <a16:creationId xmlns:a16="http://schemas.microsoft.com/office/drawing/2014/main" id="{E920A338-1462-4559-8303-42F7C6979C27}"/>
              </a:ext>
            </a:extLst>
          </p:cNvPr>
          <p:cNvSpPr txBox="1"/>
          <p:nvPr/>
        </p:nvSpPr>
        <p:spPr>
          <a:xfrm>
            <a:off x="7464152" y="5877272"/>
            <a:ext cx="1296144" cy="369332"/>
          </a:xfrm>
          <a:prstGeom prst="rect">
            <a:avLst/>
          </a:prstGeom>
          <a:noFill/>
          <a:ln>
            <a:solidFill>
              <a:schemeClr val="tx1"/>
            </a:solidFill>
          </a:ln>
        </p:spPr>
        <p:txBody>
          <a:bodyPr wrap="square" rtlCol="0">
            <a:spAutoFit/>
          </a:bodyPr>
          <a:lstStyle/>
          <a:p>
            <a:pPr algn="ctr"/>
            <a:r>
              <a:rPr lang="en-IE" dirty="0">
                <a:latin typeface="Times New Roman" panose="02020603050405020304" pitchFamily="18" charset="0"/>
                <a:cs typeface="Times New Roman" panose="02020603050405020304" pitchFamily="18" charset="0"/>
              </a:rPr>
              <a:t>Header File</a:t>
            </a:r>
          </a:p>
        </p:txBody>
      </p:sp>
      <p:pic>
        <p:nvPicPr>
          <p:cNvPr id="15" name="Picture 14">
            <a:extLst>
              <a:ext uri="{FF2B5EF4-FFF2-40B4-BE49-F238E27FC236}">
                <a16:creationId xmlns:a16="http://schemas.microsoft.com/office/drawing/2014/main" id="{2E1C6BC8-CECE-492C-8835-E20DF55BDD1A}"/>
              </a:ext>
            </a:extLst>
          </p:cNvPr>
          <p:cNvPicPr/>
          <p:nvPr/>
        </p:nvPicPr>
        <p:blipFill>
          <a:blip r:embed="rId4"/>
          <a:stretch>
            <a:fillRect/>
          </a:stretch>
        </p:blipFill>
        <p:spPr>
          <a:xfrm>
            <a:off x="1847528" y="4365104"/>
            <a:ext cx="2448272" cy="1440160"/>
          </a:xfrm>
          <a:prstGeom prst="rect">
            <a:avLst/>
          </a:prstGeom>
          <a:ln>
            <a:solidFill>
              <a:schemeClr val="tx1"/>
            </a:solidFill>
          </a:ln>
        </p:spPr>
      </p:pic>
      <p:pic>
        <p:nvPicPr>
          <p:cNvPr id="4098" name="Picture 2">
            <a:extLst>
              <a:ext uri="{FF2B5EF4-FFF2-40B4-BE49-F238E27FC236}">
                <a16:creationId xmlns:a16="http://schemas.microsoft.com/office/drawing/2014/main" id="{8D5DBAFE-4E6B-421F-BC65-A1A09404E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1756" y="739775"/>
            <a:ext cx="1400175" cy="914400"/>
          </a:xfrm>
          <a:prstGeom prst="rect">
            <a:avLst/>
          </a:prstGeom>
          <a:noFill/>
          <a:ln w="3175" algn="ctr">
            <a:solidFill>
              <a:srgbClr val="000000"/>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4099" name="Picture 3">
            <a:extLst>
              <a:ext uri="{FF2B5EF4-FFF2-40B4-BE49-F238E27FC236}">
                <a16:creationId xmlns:a16="http://schemas.microsoft.com/office/drawing/2014/main" id="{5F483652-87D3-44AD-9493-DF6F86F582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9783" y="724106"/>
            <a:ext cx="1644650" cy="919163"/>
          </a:xfrm>
          <a:prstGeom prst="rect">
            <a:avLst/>
          </a:prstGeom>
          <a:noFill/>
          <a:ln w="3175" algn="ctr">
            <a:solidFill>
              <a:srgbClr val="000000"/>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4" name="Picture 3">
            <a:extLst>
              <a:ext uri="{FF2B5EF4-FFF2-40B4-BE49-F238E27FC236}">
                <a16:creationId xmlns:a16="http://schemas.microsoft.com/office/drawing/2014/main" id="{4F15FBFE-D70F-445B-9307-B3AF92FA5770}"/>
              </a:ext>
            </a:extLst>
          </p:cNvPr>
          <p:cNvPicPr>
            <a:picLocks noChangeAspect="1"/>
          </p:cNvPicPr>
          <p:nvPr/>
        </p:nvPicPr>
        <p:blipFill>
          <a:blip r:embed="rId7"/>
          <a:stretch>
            <a:fillRect/>
          </a:stretch>
        </p:blipFill>
        <p:spPr>
          <a:xfrm>
            <a:off x="4511824" y="4365104"/>
            <a:ext cx="2664296" cy="1440160"/>
          </a:xfrm>
          <a:prstGeom prst="rect">
            <a:avLst/>
          </a:prstGeom>
          <a:ln w="9525">
            <a:solidFill>
              <a:schemeClr val="tx1"/>
            </a:solidFill>
          </a:ln>
        </p:spPr>
      </p:pic>
    </p:spTree>
    <p:extLst>
      <p:ext uri="{BB962C8B-B14F-4D97-AF65-F5344CB8AC3E}">
        <p14:creationId xmlns:p14="http://schemas.microsoft.com/office/powerpoint/2010/main" val="145080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5958-EA2C-4966-B736-BCED1446AE67}"/>
              </a:ext>
            </a:extLst>
          </p:cNvPr>
          <p:cNvSpPr>
            <a:spLocks noGrp="1"/>
          </p:cNvSpPr>
          <p:nvPr>
            <p:ph type="title"/>
          </p:nvPr>
        </p:nvSpPr>
        <p:spPr/>
        <p:txBody>
          <a:bodyPr/>
          <a:lstStyle/>
          <a:p>
            <a:r>
              <a:rPr lang="en-IE" dirty="0">
                <a:latin typeface="Times New Roman" panose="02020603050405020304" pitchFamily="18" charset="0"/>
                <a:cs typeface="Times New Roman" panose="02020603050405020304" pitchFamily="18" charset="0"/>
              </a:rPr>
              <a:t>Project Methodology:</a:t>
            </a:r>
            <a:br>
              <a:rPr lang="en-IE" dirty="0">
                <a:latin typeface="Times New Roman" panose="02020603050405020304" pitchFamily="18" charset="0"/>
                <a:cs typeface="Times New Roman" panose="02020603050405020304" pitchFamily="18" charset="0"/>
              </a:rPr>
            </a:br>
            <a:r>
              <a:rPr lang="en-IE" dirty="0">
                <a:latin typeface="Times New Roman" panose="02020603050405020304" pitchFamily="18" charset="0"/>
                <a:cs typeface="Times New Roman" panose="02020603050405020304" pitchFamily="18" charset="0"/>
              </a:rPr>
              <a:t>High Level Synthesis (Cont..)</a:t>
            </a:r>
          </a:p>
        </p:txBody>
      </p:sp>
      <p:sp>
        <p:nvSpPr>
          <p:cNvPr id="3" name="Content Placeholder 2">
            <a:extLst>
              <a:ext uri="{FF2B5EF4-FFF2-40B4-BE49-F238E27FC236}">
                <a16:creationId xmlns:a16="http://schemas.microsoft.com/office/drawing/2014/main" id="{DF864DF9-F954-43A7-B3F7-CEF3E86E5424}"/>
              </a:ext>
            </a:extLst>
          </p:cNvPr>
          <p:cNvSpPr>
            <a:spLocks noGrp="1"/>
          </p:cNvSpPr>
          <p:nvPr>
            <p:ph idx="1"/>
          </p:nvPr>
        </p:nvSpPr>
        <p:spPr/>
        <p:txBody>
          <a:bodyPr/>
          <a:lstStyle/>
          <a:p>
            <a:pPr lvl="1">
              <a:buFont typeface="Wingdings" panose="05000000000000000000" pitchFamily="2" charset="2"/>
              <a:buChar char="Ø"/>
            </a:pPr>
            <a:r>
              <a:rPr lang="en-IE" dirty="0">
                <a:latin typeface="Times New Roman" panose="02020603050405020304" pitchFamily="18" charset="0"/>
                <a:cs typeface="Times New Roman" panose="02020603050405020304" pitchFamily="18" charset="0"/>
              </a:rPr>
              <a:t>Once the IP for the design has been generated, the design must be opened in Vivado to generate the bitstream.</a:t>
            </a:r>
          </a:p>
          <a:p>
            <a:pPr lvl="1">
              <a:buFont typeface="Wingdings" panose="05000000000000000000" pitchFamily="2" charset="2"/>
              <a:buChar char="Ø"/>
            </a:pPr>
            <a:r>
              <a:rPr lang="en-IE" dirty="0">
                <a:latin typeface="Times New Roman" panose="02020603050405020304" pitchFamily="18" charset="0"/>
                <a:cs typeface="Times New Roman" panose="02020603050405020304" pitchFamily="18" charset="0"/>
              </a:rPr>
              <a:t>Once the Bitstream has been generated the design can be loaded onto the FPGA using the </a:t>
            </a:r>
            <a:r>
              <a:rPr lang="en-IE" dirty="0" err="1">
                <a:latin typeface="Times New Roman" panose="02020603050405020304" pitchFamily="18" charset="0"/>
                <a:cs typeface="Times New Roman" panose="02020603050405020304" pitchFamily="18" charset="0"/>
              </a:rPr>
              <a:t>Jupyter</a:t>
            </a:r>
            <a:r>
              <a:rPr lang="en-IE" dirty="0">
                <a:latin typeface="Times New Roman" panose="02020603050405020304" pitchFamily="18" charset="0"/>
                <a:cs typeface="Times New Roman" panose="02020603050405020304" pitchFamily="18" charset="0"/>
              </a:rPr>
              <a:t> Notebooks Client.</a:t>
            </a:r>
          </a:p>
        </p:txBody>
      </p:sp>
      <p:pic>
        <p:nvPicPr>
          <p:cNvPr id="1026" name="Picture 2" descr="Image result for jupyter notebooks">
            <a:extLst>
              <a:ext uri="{FF2B5EF4-FFF2-40B4-BE49-F238E27FC236}">
                <a16:creationId xmlns:a16="http://schemas.microsoft.com/office/drawing/2014/main" id="{D648BF78-9F09-4758-8FB9-FC6855342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384" y="188640"/>
            <a:ext cx="1296144" cy="15023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69C895-CFD7-48C4-BBC9-C8EAD04E0F7F}"/>
              </a:ext>
            </a:extLst>
          </p:cNvPr>
          <p:cNvPicPr/>
          <p:nvPr/>
        </p:nvPicPr>
        <p:blipFill>
          <a:blip r:embed="rId3"/>
          <a:stretch>
            <a:fillRect/>
          </a:stretch>
        </p:blipFill>
        <p:spPr>
          <a:xfrm>
            <a:off x="6096000" y="3068961"/>
            <a:ext cx="1874986" cy="1403042"/>
          </a:xfrm>
          <a:prstGeom prst="rect">
            <a:avLst/>
          </a:prstGeom>
          <a:ln>
            <a:solidFill>
              <a:schemeClr val="tx1"/>
            </a:solidFill>
          </a:ln>
        </p:spPr>
      </p:pic>
      <p:sp>
        <p:nvSpPr>
          <p:cNvPr id="6" name="TextBox 5">
            <a:extLst>
              <a:ext uri="{FF2B5EF4-FFF2-40B4-BE49-F238E27FC236}">
                <a16:creationId xmlns:a16="http://schemas.microsoft.com/office/drawing/2014/main" id="{EB6090EC-A240-44F0-B9B5-95CBB8AC562C}"/>
              </a:ext>
            </a:extLst>
          </p:cNvPr>
          <p:cNvSpPr txBox="1"/>
          <p:nvPr/>
        </p:nvSpPr>
        <p:spPr>
          <a:xfrm>
            <a:off x="8544272" y="3140968"/>
            <a:ext cx="921844" cy="338554"/>
          </a:xfrm>
          <a:prstGeom prst="rect">
            <a:avLst/>
          </a:prstGeom>
          <a:noFill/>
          <a:ln>
            <a:solidFill>
              <a:schemeClr val="tx1"/>
            </a:solidFill>
          </a:ln>
        </p:spPr>
        <p:txBody>
          <a:bodyPr wrap="square" rtlCol="0">
            <a:spAutoFit/>
          </a:bodyPr>
          <a:lstStyle/>
          <a:p>
            <a:r>
              <a:rPr lang="en-IE" sz="1600" dirty="0">
                <a:latin typeface="Times New Roman" panose="02020603050405020304" pitchFamily="18" charset="0"/>
                <a:cs typeface="Times New Roman" panose="02020603050405020304" pitchFamily="18" charset="0"/>
              </a:rPr>
              <a:t>A = 200</a:t>
            </a:r>
          </a:p>
        </p:txBody>
      </p:sp>
      <p:sp>
        <p:nvSpPr>
          <p:cNvPr id="7" name="TextBox 6">
            <a:extLst>
              <a:ext uri="{FF2B5EF4-FFF2-40B4-BE49-F238E27FC236}">
                <a16:creationId xmlns:a16="http://schemas.microsoft.com/office/drawing/2014/main" id="{D329CE76-D08A-4244-BFC5-DD81A73768AC}"/>
              </a:ext>
            </a:extLst>
          </p:cNvPr>
          <p:cNvSpPr txBox="1"/>
          <p:nvPr/>
        </p:nvSpPr>
        <p:spPr>
          <a:xfrm>
            <a:off x="8544272" y="3485386"/>
            <a:ext cx="922751" cy="338554"/>
          </a:xfrm>
          <a:prstGeom prst="rect">
            <a:avLst/>
          </a:prstGeom>
          <a:noFill/>
          <a:ln>
            <a:solidFill>
              <a:schemeClr val="tx1"/>
            </a:solidFill>
          </a:ln>
        </p:spPr>
        <p:txBody>
          <a:bodyPr wrap="square" rtlCol="0">
            <a:spAutoFit/>
          </a:bodyPr>
          <a:lstStyle/>
          <a:p>
            <a:r>
              <a:rPr lang="en-IE" sz="1600" dirty="0">
                <a:latin typeface="Times New Roman" panose="02020603050405020304" pitchFamily="18" charset="0"/>
                <a:cs typeface="Times New Roman" panose="02020603050405020304" pitchFamily="18" charset="0"/>
              </a:rPr>
              <a:t>B = 100</a:t>
            </a:r>
          </a:p>
        </p:txBody>
      </p:sp>
      <p:sp>
        <p:nvSpPr>
          <p:cNvPr id="9" name="TextBox 8">
            <a:extLst>
              <a:ext uri="{FF2B5EF4-FFF2-40B4-BE49-F238E27FC236}">
                <a16:creationId xmlns:a16="http://schemas.microsoft.com/office/drawing/2014/main" id="{023DB75D-BAD7-4512-85A3-66A80E6C2138}"/>
              </a:ext>
            </a:extLst>
          </p:cNvPr>
          <p:cNvSpPr txBox="1"/>
          <p:nvPr/>
        </p:nvSpPr>
        <p:spPr>
          <a:xfrm>
            <a:off x="8536209" y="4151488"/>
            <a:ext cx="1224136" cy="338554"/>
          </a:xfrm>
          <a:prstGeom prst="rect">
            <a:avLst/>
          </a:prstGeom>
          <a:noFill/>
          <a:ln>
            <a:solidFill>
              <a:schemeClr val="tx1"/>
            </a:solidFill>
          </a:ln>
        </p:spPr>
        <p:txBody>
          <a:bodyPr wrap="square" rtlCol="0">
            <a:spAutoFit/>
          </a:bodyPr>
          <a:lstStyle/>
          <a:p>
            <a:r>
              <a:rPr lang="en-IE" sz="1600" dirty="0">
                <a:latin typeface="Times New Roman" panose="02020603050405020304" pitchFamily="18" charset="0"/>
                <a:cs typeface="Times New Roman" panose="02020603050405020304" pitchFamily="18" charset="0"/>
              </a:rPr>
              <a:t>C = 20,000</a:t>
            </a:r>
          </a:p>
        </p:txBody>
      </p:sp>
      <p:cxnSp>
        <p:nvCxnSpPr>
          <p:cNvPr id="12" name="Straight Arrow Connector 11">
            <a:extLst>
              <a:ext uri="{FF2B5EF4-FFF2-40B4-BE49-F238E27FC236}">
                <a16:creationId xmlns:a16="http://schemas.microsoft.com/office/drawing/2014/main" id="{9502AE7B-FCB8-4446-A44B-CB3064A5CBC0}"/>
              </a:ext>
            </a:extLst>
          </p:cNvPr>
          <p:cNvCxnSpPr>
            <a:cxnSpLocks/>
            <a:stCxn id="6" idx="1"/>
          </p:cNvCxnSpPr>
          <p:nvPr/>
        </p:nvCxnSpPr>
        <p:spPr>
          <a:xfrm flipH="1">
            <a:off x="7945226" y="3310245"/>
            <a:ext cx="5990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0657FD50-83C8-4242-A384-2DAC297D98C3}"/>
              </a:ext>
            </a:extLst>
          </p:cNvPr>
          <p:cNvCxnSpPr>
            <a:cxnSpLocks/>
            <a:stCxn id="7" idx="1"/>
          </p:cNvCxnSpPr>
          <p:nvPr/>
        </p:nvCxnSpPr>
        <p:spPr>
          <a:xfrm flipH="1">
            <a:off x="7940040" y="3654663"/>
            <a:ext cx="6042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7A95D434-2EC7-4C10-8CC6-75710A09AECB}"/>
              </a:ext>
            </a:extLst>
          </p:cNvPr>
          <p:cNvCxnSpPr>
            <a:cxnSpLocks/>
            <a:stCxn id="9" idx="1"/>
          </p:cNvCxnSpPr>
          <p:nvPr/>
        </p:nvCxnSpPr>
        <p:spPr>
          <a:xfrm flipH="1">
            <a:off x="6686861" y="4320765"/>
            <a:ext cx="18493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23CFD744-E362-4A3B-BDED-05EED0CA5A2D}"/>
              </a:ext>
            </a:extLst>
          </p:cNvPr>
          <p:cNvPicPr>
            <a:picLocks noChangeAspect="1"/>
          </p:cNvPicPr>
          <p:nvPr/>
        </p:nvPicPr>
        <p:blipFill>
          <a:blip r:embed="rId4"/>
          <a:stretch>
            <a:fillRect/>
          </a:stretch>
        </p:blipFill>
        <p:spPr>
          <a:xfrm>
            <a:off x="234753" y="3631637"/>
            <a:ext cx="5130349" cy="2232248"/>
          </a:xfrm>
          <a:prstGeom prst="rect">
            <a:avLst/>
          </a:prstGeom>
          <a:ln>
            <a:solidFill>
              <a:schemeClr val="tx1"/>
            </a:solidFill>
          </a:ln>
        </p:spPr>
      </p:pic>
      <p:sp>
        <p:nvSpPr>
          <p:cNvPr id="20" name="TextBox 19">
            <a:extLst>
              <a:ext uri="{FF2B5EF4-FFF2-40B4-BE49-F238E27FC236}">
                <a16:creationId xmlns:a16="http://schemas.microsoft.com/office/drawing/2014/main" id="{0491B5AF-1AF2-44C3-B2E1-633ECE7FB60D}"/>
              </a:ext>
            </a:extLst>
          </p:cNvPr>
          <p:cNvSpPr txBox="1"/>
          <p:nvPr/>
        </p:nvSpPr>
        <p:spPr>
          <a:xfrm>
            <a:off x="1939010" y="5945223"/>
            <a:ext cx="1492694" cy="338554"/>
          </a:xfrm>
          <a:prstGeom prst="rect">
            <a:avLst/>
          </a:prstGeom>
          <a:noFill/>
          <a:ln>
            <a:solidFill>
              <a:schemeClr val="tx1"/>
            </a:solidFill>
          </a:ln>
        </p:spPr>
        <p:txBody>
          <a:bodyPr wrap="square" rtlCol="0">
            <a:spAutoFit/>
          </a:bodyPr>
          <a:lstStyle/>
          <a:p>
            <a:r>
              <a:rPr lang="en-IE" sz="1600" dirty="0">
                <a:latin typeface="Times New Roman" panose="02020603050405020304" pitchFamily="18" charset="0"/>
                <a:cs typeface="Times New Roman" panose="02020603050405020304" pitchFamily="18" charset="0"/>
              </a:rPr>
              <a:t>Block Diagram</a:t>
            </a:r>
          </a:p>
        </p:txBody>
      </p:sp>
      <p:pic>
        <p:nvPicPr>
          <p:cNvPr id="15" name="Picture 14" descr="An open computer sitting on top of a table&#10;&#10;Description automatically generated">
            <a:extLst>
              <a:ext uri="{FF2B5EF4-FFF2-40B4-BE49-F238E27FC236}">
                <a16:creationId xmlns:a16="http://schemas.microsoft.com/office/drawing/2014/main" id="{3685BF3D-9966-4757-9B86-375624229DD1}"/>
              </a:ext>
            </a:extLst>
          </p:cNvPr>
          <p:cNvPicPr>
            <a:picLocks noChangeAspect="1"/>
          </p:cNvPicPr>
          <p:nvPr/>
        </p:nvPicPr>
        <p:blipFill rotWithShape="1">
          <a:blip r:embed="rId5">
            <a:extLst>
              <a:ext uri="{28A0092B-C50C-407E-A947-70E740481C1C}">
                <a14:useLocalDpi xmlns:a14="http://schemas.microsoft.com/office/drawing/2010/main" val="0"/>
              </a:ext>
            </a:extLst>
          </a:blip>
          <a:srcRect l="4130" r="16814"/>
          <a:stretch/>
        </p:blipFill>
        <p:spPr>
          <a:xfrm>
            <a:off x="6096000" y="4562168"/>
            <a:ext cx="5584723" cy="1740309"/>
          </a:xfrm>
          <a:prstGeom prst="rect">
            <a:avLst/>
          </a:prstGeom>
          <a:ln>
            <a:solidFill>
              <a:schemeClr val="tx1"/>
            </a:solidFill>
          </a:ln>
        </p:spPr>
      </p:pic>
    </p:spTree>
    <p:extLst>
      <p:ext uri="{BB962C8B-B14F-4D97-AF65-F5344CB8AC3E}">
        <p14:creationId xmlns:p14="http://schemas.microsoft.com/office/powerpoint/2010/main" val="34275681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1511</Words>
  <Application>Microsoft Office PowerPoint</Application>
  <PresentationFormat>Widescreen</PresentationFormat>
  <Paragraphs>115</Paragraphs>
  <Slides>17</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Calibri Light</vt:lpstr>
      <vt:lpstr>Corbel</vt:lpstr>
      <vt:lpstr>Times New Roman</vt:lpstr>
      <vt:lpstr>Wingdings</vt:lpstr>
      <vt:lpstr>Parallax</vt:lpstr>
      <vt:lpstr>Retrospect</vt:lpstr>
      <vt:lpstr>FPGA Implementation of LiDAR Terrain Mapping System based on High Level Synthesis</vt:lpstr>
      <vt:lpstr>Purpose and Objectives</vt:lpstr>
      <vt:lpstr>Project Description</vt:lpstr>
      <vt:lpstr>Project Background: High Level Synthesis (HLS)</vt:lpstr>
      <vt:lpstr>Project Background: Robotic Terrain Mapping</vt:lpstr>
      <vt:lpstr>System Architecture</vt:lpstr>
      <vt:lpstr>System Architecture (Diagram)</vt:lpstr>
      <vt:lpstr>Project Methodology: High Level Synthesis (HLS)</vt:lpstr>
      <vt:lpstr>Project Methodology: High Level Synthesis (Cont..)</vt:lpstr>
      <vt:lpstr>Project Methodology: High Level Synthesis (Video Demonstration)</vt:lpstr>
      <vt:lpstr>Project Methodology: Terrain Mapping System</vt:lpstr>
      <vt:lpstr>Project Methodology: Terrain Mapping System</vt:lpstr>
      <vt:lpstr>Finalised System Demonstration</vt:lpstr>
      <vt:lpstr>Conclusions</vt:lpstr>
      <vt:lpstr>Future Expansion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FPGA Implementation of LiDAR Terrain Mapping System based on High Level Synthesis</dc:title>
  <dc:creator>Donal Conneely</dc:creator>
  <cp:lastModifiedBy>Donal Conneely</cp:lastModifiedBy>
  <cp:revision>13</cp:revision>
  <dcterms:created xsi:type="dcterms:W3CDTF">2020-04-06T19:41:21Z</dcterms:created>
  <dcterms:modified xsi:type="dcterms:W3CDTF">2020-05-17T13:48:58Z</dcterms:modified>
</cp:coreProperties>
</file>